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4"/>
  </p:sldMasterIdLst>
  <p:handoutMasterIdLst>
    <p:handoutMasterId r:id="rId25"/>
  </p:handoutMasterIdLst>
  <p:sldIdLst>
    <p:sldId id="256" r:id="rId5"/>
    <p:sldId id="390" r:id="rId6"/>
    <p:sldId id="402" r:id="rId7"/>
    <p:sldId id="258" r:id="rId8"/>
    <p:sldId id="259" r:id="rId9"/>
    <p:sldId id="260" r:id="rId10"/>
    <p:sldId id="261" r:id="rId11"/>
    <p:sldId id="262" r:id="rId12"/>
    <p:sldId id="264" r:id="rId13"/>
    <p:sldId id="412" r:id="rId14"/>
    <p:sldId id="406" r:id="rId15"/>
    <p:sldId id="405" r:id="rId16"/>
    <p:sldId id="409" r:id="rId17"/>
    <p:sldId id="413" r:id="rId18"/>
    <p:sldId id="378" r:id="rId19"/>
    <p:sldId id="400" r:id="rId20"/>
    <p:sldId id="411" r:id="rId21"/>
    <p:sldId id="394" r:id="rId22"/>
    <p:sldId id="380" r:id="rId23"/>
    <p:sldId id="38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3C10C06-521C-FF2E-7551-0B1997D1C1DB}" name="Coyne, Jaime" initials="CJ" userId="S::jlb110@shsu.edu::1161d0d3-eb2b-4516-add3-a80294c7c9b2" providerId="AD"/>
  <p188:author id="{448DD3A0-845F-835E-5E3C-0CBBD62D1C40}" name="Nale, Geronima" initials="NG" userId="S::gfn002@shsu.edu::487f60e5-3327-40bc-917d-dcbeb89bc77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2AAFDB-16DC-124E-A6C6-BDC4F2B0FC96}" v="12" dt="2023-02-07T21:24:45.7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/>
    <p:restoredTop sz="94717"/>
  </p:normalViewPr>
  <p:slideViewPr>
    <p:cSldViewPr snapToGrid="0">
      <p:cViewPr varScale="1">
        <p:scale>
          <a:sx n="62" d="100"/>
          <a:sy n="62" d="100"/>
        </p:scale>
        <p:origin x="8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mrparker@shsu.edu" TargetMode="Externa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mailto:mrparker@shsu.edu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mrparker@shsu.edu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mailto:mrparker@shsu.ed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1D1989-CA67-EF4C-8700-45EEAA6A35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59CC0C-A835-894A-875D-93DE7F1418CA}">
      <dgm:prSet/>
      <dgm:spPr/>
      <dgm:t>
        <a:bodyPr/>
        <a:lstStyle/>
        <a:p>
          <a:r>
            <a:rPr lang="en-US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mrparker@shsu.edu</a:t>
          </a:r>
          <a:endParaRPr lang="en-US">
            <a:solidFill>
              <a:schemeClr val="bg1"/>
            </a:solidFill>
          </a:endParaRPr>
        </a:p>
      </dgm:t>
    </dgm:pt>
    <dgm:pt modelId="{9C3F1C0F-2887-F147-B563-8D95B1FF9D33}" type="parTrans" cxnId="{FFEC1B20-4206-554D-8B62-D9295CBEC6CA}">
      <dgm:prSet/>
      <dgm:spPr/>
      <dgm:t>
        <a:bodyPr/>
        <a:lstStyle/>
        <a:p>
          <a:endParaRPr lang="en-US"/>
        </a:p>
      </dgm:t>
    </dgm:pt>
    <dgm:pt modelId="{725277EA-7BA0-264E-8063-A69647AB98B1}" type="sibTrans" cxnId="{FFEC1B20-4206-554D-8B62-D9295CBEC6CA}">
      <dgm:prSet/>
      <dgm:spPr/>
      <dgm:t>
        <a:bodyPr/>
        <a:lstStyle/>
        <a:p>
          <a:endParaRPr lang="en-US"/>
        </a:p>
      </dgm:t>
    </dgm:pt>
    <dgm:pt modelId="{A48F45FD-1784-4978-8651-49AA41106A63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832.296.1007</a:t>
          </a:r>
        </a:p>
      </dgm:t>
    </dgm:pt>
    <dgm:pt modelId="{E7C423BC-5C19-44BD-B1F9-01BC432F1323}" type="parTrans" cxnId="{D4569F15-0F83-404F-A093-41243A2C0274}">
      <dgm:prSet/>
      <dgm:spPr/>
      <dgm:t>
        <a:bodyPr/>
        <a:lstStyle/>
        <a:p>
          <a:endParaRPr lang="en-US"/>
        </a:p>
      </dgm:t>
    </dgm:pt>
    <dgm:pt modelId="{52C3159D-FB90-48B5-87AF-481EA697D32B}" type="sibTrans" cxnId="{D4569F15-0F83-404F-A093-41243A2C0274}">
      <dgm:prSet/>
      <dgm:spPr/>
      <dgm:t>
        <a:bodyPr/>
        <a:lstStyle/>
        <a:p>
          <a:endParaRPr lang="en-US"/>
        </a:p>
      </dgm:t>
    </dgm:pt>
    <dgm:pt modelId="{EF9B909E-8966-8545-AB5B-7B7E8F7A6A80}" type="pres">
      <dgm:prSet presAssocID="{9B1D1989-CA67-EF4C-8700-45EEAA6A35C8}" presName="linear" presStyleCnt="0">
        <dgm:presLayoutVars>
          <dgm:animLvl val="lvl"/>
          <dgm:resizeHandles val="exact"/>
        </dgm:presLayoutVars>
      </dgm:prSet>
      <dgm:spPr/>
    </dgm:pt>
    <dgm:pt modelId="{FBBABFB7-2BCE-E344-8C54-94DD94EC7E81}" type="pres">
      <dgm:prSet presAssocID="{DB59CC0C-A835-894A-875D-93DE7F1418C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73AB6DD-3A75-4DE5-9997-2B19F4E18DEB}" type="pres">
      <dgm:prSet presAssocID="{725277EA-7BA0-264E-8063-A69647AB98B1}" presName="spacer" presStyleCnt="0"/>
      <dgm:spPr/>
    </dgm:pt>
    <dgm:pt modelId="{9ABF1988-EE96-4B4A-80D9-7FF370A3A33E}" type="pres">
      <dgm:prSet presAssocID="{A48F45FD-1784-4978-8651-49AA41106A6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B263F508-E96A-7D42-9FC2-720698B36865}" type="presOf" srcId="{9B1D1989-CA67-EF4C-8700-45EEAA6A35C8}" destId="{EF9B909E-8966-8545-AB5B-7B7E8F7A6A80}" srcOrd="0" destOrd="0" presId="urn:microsoft.com/office/officeart/2005/8/layout/vList2"/>
    <dgm:cxn modelId="{D4569F15-0F83-404F-A093-41243A2C0274}" srcId="{9B1D1989-CA67-EF4C-8700-45EEAA6A35C8}" destId="{A48F45FD-1784-4978-8651-49AA41106A63}" srcOrd="1" destOrd="0" parTransId="{E7C423BC-5C19-44BD-B1F9-01BC432F1323}" sibTransId="{52C3159D-FB90-48B5-87AF-481EA697D32B}"/>
    <dgm:cxn modelId="{FFEC1B20-4206-554D-8B62-D9295CBEC6CA}" srcId="{9B1D1989-CA67-EF4C-8700-45EEAA6A35C8}" destId="{DB59CC0C-A835-894A-875D-93DE7F1418CA}" srcOrd="0" destOrd="0" parTransId="{9C3F1C0F-2887-F147-B563-8D95B1FF9D33}" sibTransId="{725277EA-7BA0-264E-8063-A69647AB98B1}"/>
    <dgm:cxn modelId="{F8DC323B-91F9-E748-B387-12D66CA2D3CF}" type="presOf" srcId="{DB59CC0C-A835-894A-875D-93DE7F1418CA}" destId="{FBBABFB7-2BCE-E344-8C54-94DD94EC7E81}" srcOrd="0" destOrd="0" presId="urn:microsoft.com/office/officeart/2005/8/layout/vList2"/>
    <dgm:cxn modelId="{38C97FD0-38FD-446B-9CC6-4738D81E2F79}" type="presOf" srcId="{A48F45FD-1784-4978-8651-49AA41106A63}" destId="{9ABF1988-EE96-4B4A-80D9-7FF370A3A33E}" srcOrd="0" destOrd="0" presId="urn:microsoft.com/office/officeart/2005/8/layout/vList2"/>
    <dgm:cxn modelId="{D47E99A6-3326-0543-BD96-5476B8019AF0}" type="presParOf" srcId="{EF9B909E-8966-8545-AB5B-7B7E8F7A6A80}" destId="{FBBABFB7-2BCE-E344-8C54-94DD94EC7E81}" srcOrd="0" destOrd="0" presId="urn:microsoft.com/office/officeart/2005/8/layout/vList2"/>
    <dgm:cxn modelId="{B7731848-36E4-47F1-872F-DD8279EA175A}" type="presParOf" srcId="{EF9B909E-8966-8545-AB5B-7B7E8F7A6A80}" destId="{673AB6DD-3A75-4DE5-9997-2B19F4E18DEB}" srcOrd="1" destOrd="0" presId="urn:microsoft.com/office/officeart/2005/8/layout/vList2"/>
    <dgm:cxn modelId="{A8D7A29D-0D47-465F-8DC1-0B1D7FB357DC}" type="presParOf" srcId="{EF9B909E-8966-8545-AB5B-7B7E8F7A6A80}" destId="{9ABF1988-EE96-4B4A-80D9-7FF370A3A33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34DD09-4574-C247-B86A-F2BD59A37150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A7CCDD5-BF2E-A94B-B53E-566C515DEBB3}" type="pres">
      <dgm:prSet presAssocID="{1D34DD09-4574-C247-B86A-F2BD59A37150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EA66CA83-9DA7-E54F-9582-7B741A6B9297}" type="presOf" srcId="{1D34DD09-4574-C247-B86A-F2BD59A37150}" destId="{DA7CCDD5-BF2E-A94B-B53E-566C515DEBB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1D1989-CA67-EF4C-8700-45EEAA6A35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59CC0C-A835-894A-875D-93DE7F1418CA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mrparker@shsu.edu</a:t>
          </a:r>
          <a:endParaRPr lang="en-US" dirty="0">
            <a:solidFill>
              <a:schemeClr val="bg1"/>
            </a:solidFill>
          </a:endParaRPr>
        </a:p>
      </dgm:t>
    </dgm:pt>
    <dgm:pt modelId="{9C3F1C0F-2887-F147-B563-8D95B1FF9D33}" type="parTrans" cxnId="{FFEC1B20-4206-554D-8B62-D9295CBEC6CA}">
      <dgm:prSet/>
      <dgm:spPr/>
      <dgm:t>
        <a:bodyPr/>
        <a:lstStyle/>
        <a:p>
          <a:endParaRPr lang="en-US"/>
        </a:p>
      </dgm:t>
    </dgm:pt>
    <dgm:pt modelId="{725277EA-7BA0-264E-8063-A69647AB98B1}" type="sibTrans" cxnId="{FFEC1B20-4206-554D-8B62-D9295CBEC6CA}">
      <dgm:prSet/>
      <dgm:spPr/>
      <dgm:t>
        <a:bodyPr/>
        <a:lstStyle/>
        <a:p>
          <a:endParaRPr lang="en-US"/>
        </a:p>
      </dgm:t>
    </dgm:pt>
    <dgm:pt modelId="{8F08E851-EF75-44E1-B6CA-644488ACD623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832.296.1007</a:t>
          </a:r>
        </a:p>
      </dgm:t>
    </dgm:pt>
    <dgm:pt modelId="{7772047C-022D-47AE-9088-D40E984C9060}" type="parTrans" cxnId="{1C67BEE2-1F82-4802-8C07-F128FC7A8726}">
      <dgm:prSet/>
      <dgm:spPr/>
      <dgm:t>
        <a:bodyPr/>
        <a:lstStyle/>
        <a:p>
          <a:endParaRPr lang="en-US"/>
        </a:p>
      </dgm:t>
    </dgm:pt>
    <dgm:pt modelId="{C7ABFA79-1FCF-44F8-8385-8702E52E080B}" type="sibTrans" cxnId="{1C67BEE2-1F82-4802-8C07-F128FC7A8726}">
      <dgm:prSet/>
      <dgm:spPr/>
      <dgm:t>
        <a:bodyPr/>
        <a:lstStyle/>
        <a:p>
          <a:endParaRPr lang="en-US"/>
        </a:p>
      </dgm:t>
    </dgm:pt>
    <dgm:pt modelId="{EF9B909E-8966-8545-AB5B-7B7E8F7A6A80}" type="pres">
      <dgm:prSet presAssocID="{9B1D1989-CA67-EF4C-8700-45EEAA6A35C8}" presName="linear" presStyleCnt="0">
        <dgm:presLayoutVars>
          <dgm:animLvl val="lvl"/>
          <dgm:resizeHandles val="exact"/>
        </dgm:presLayoutVars>
      </dgm:prSet>
      <dgm:spPr/>
    </dgm:pt>
    <dgm:pt modelId="{FBBABFB7-2BCE-E344-8C54-94DD94EC7E81}" type="pres">
      <dgm:prSet presAssocID="{DB59CC0C-A835-894A-875D-93DE7F1418C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6282EAE-F01D-4150-87BB-AD6778BD789D}" type="pres">
      <dgm:prSet presAssocID="{725277EA-7BA0-264E-8063-A69647AB98B1}" presName="spacer" presStyleCnt="0"/>
      <dgm:spPr/>
    </dgm:pt>
    <dgm:pt modelId="{AA687EC3-73B8-485A-B763-4A1A9DD6EAAD}" type="pres">
      <dgm:prSet presAssocID="{8F08E851-EF75-44E1-B6CA-644488ACD623}" presName="parentText" presStyleLbl="node1" presStyleIdx="1" presStyleCnt="2" custLinFactNeighborY="-5488">
        <dgm:presLayoutVars>
          <dgm:chMax val="0"/>
          <dgm:bulletEnabled val="1"/>
        </dgm:presLayoutVars>
      </dgm:prSet>
      <dgm:spPr/>
    </dgm:pt>
  </dgm:ptLst>
  <dgm:cxnLst>
    <dgm:cxn modelId="{B263F508-E96A-7D42-9FC2-720698B36865}" type="presOf" srcId="{9B1D1989-CA67-EF4C-8700-45EEAA6A35C8}" destId="{EF9B909E-8966-8545-AB5B-7B7E8F7A6A80}" srcOrd="0" destOrd="0" presId="urn:microsoft.com/office/officeart/2005/8/layout/vList2"/>
    <dgm:cxn modelId="{FFEC1B20-4206-554D-8B62-D9295CBEC6CA}" srcId="{9B1D1989-CA67-EF4C-8700-45EEAA6A35C8}" destId="{DB59CC0C-A835-894A-875D-93DE7F1418CA}" srcOrd="0" destOrd="0" parTransId="{9C3F1C0F-2887-F147-B563-8D95B1FF9D33}" sibTransId="{725277EA-7BA0-264E-8063-A69647AB98B1}"/>
    <dgm:cxn modelId="{147F2F21-BD99-456C-9BC8-39277B84DE7A}" type="presOf" srcId="{8F08E851-EF75-44E1-B6CA-644488ACD623}" destId="{AA687EC3-73B8-485A-B763-4A1A9DD6EAAD}" srcOrd="0" destOrd="0" presId="urn:microsoft.com/office/officeart/2005/8/layout/vList2"/>
    <dgm:cxn modelId="{F8DC323B-91F9-E748-B387-12D66CA2D3CF}" type="presOf" srcId="{DB59CC0C-A835-894A-875D-93DE7F1418CA}" destId="{FBBABFB7-2BCE-E344-8C54-94DD94EC7E81}" srcOrd="0" destOrd="0" presId="urn:microsoft.com/office/officeart/2005/8/layout/vList2"/>
    <dgm:cxn modelId="{1C67BEE2-1F82-4802-8C07-F128FC7A8726}" srcId="{9B1D1989-CA67-EF4C-8700-45EEAA6A35C8}" destId="{8F08E851-EF75-44E1-B6CA-644488ACD623}" srcOrd="1" destOrd="0" parTransId="{7772047C-022D-47AE-9088-D40E984C9060}" sibTransId="{C7ABFA79-1FCF-44F8-8385-8702E52E080B}"/>
    <dgm:cxn modelId="{D47E99A6-3326-0543-BD96-5476B8019AF0}" type="presParOf" srcId="{EF9B909E-8966-8545-AB5B-7B7E8F7A6A80}" destId="{FBBABFB7-2BCE-E344-8C54-94DD94EC7E81}" srcOrd="0" destOrd="0" presId="urn:microsoft.com/office/officeart/2005/8/layout/vList2"/>
    <dgm:cxn modelId="{FFD1D8A2-8E8D-4B68-AB12-39B742819D72}" type="presParOf" srcId="{EF9B909E-8966-8545-AB5B-7B7E8F7A6A80}" destId="{46282EAE-F01D-4150-87BB-AD6778BD789D}" srcOrd="1" destOrd="0" presId="urn:microsoft.com/office/officeart/2005/8/layout/vList2"/>
    <dgm:cxn modelId="{245343C5-1619-4309-9023-7BDE4063FEF9}" type="presParOf" srcId="{EF9B909E-8966-8545-AB5B-7B7E8F7A6A80}" destId="{AA687EC3-73B8-485A-B763-4A1A9DD6EAA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ABFB7-2BCE-E344-8C54-94DD94EC7E81}">
      <dsp:nvSpPr>
        <dsp:cNvPr id="0" name=""/>
        <dsp:cNvSpPr/>
      </dsp:nvSpPr>
      <dsp:spPr>
        <a:xfrm>
          <a:off x="0" y="410796"/>
          <a:ext cx="10058399" cy="152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mrparker@shsu.edu</a:t>
          </a:r>
          <a:endParaRPr lang="en-US" sz="6500" kern="1200">
            <a:solidFill>
              <a:schemeClr val="bg1"/>
            </a:solidFill>
          </a:endParaRPr>
        </a:p>
      </dsp:txBody>
      <dsp:txXfrm>
        <a:off x="74249" y="485045"/>
        <a:ext cx="9909901" cy="1372502"/>
      </dsp:txXfrm>
    </dsp:sp>
    <dsp:sp modelId="{9ABF1988-EE96-4B4A-80D9-7FF370A3A33E}">
      <dsp:nvSpPr>
        <dsp:cNvPr id="0" name=""/>
        <dsp:cNvSpPr/>
      </dsp:nvSpPr>
      <dsp:spPr>
        <a:xfrm>
          <a:off x="0" y="2118996"/>
          <a:ext cx="10058399" cy="152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solidFill>
                <a:schemeClr val="bg1"/>
              </a:solidFill>
            </a:rPr>
            <a:t>832.296.1007</a:t>
          </a:r>
        </a:p>
      </dsp:txBody>
      <dsp:txXfrm>
        <a:off x="74249" y="2193245"/>
        <a:ext cx="9909901" cy="13725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ABFB7-2BCE-E344-8C54-94DD94EC7E81}">
      <dsp:nvSpPr>
        <dsp:cNvPr id="0" name=""/>
        <dsp:cNvSpPr/>
      </dsp:nvSpPr>
      <dsp:spPr>
        <a:xfrm>
          <a:off x="0" y="410796"/>
          <a:ext cx="10058399" cy="152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mrparker@shsu.edu</a:t>
          </a:r>
          <a:endParaRPr lang="en-US" sz="6500" kern="1200" dirty="0">
            <a:solidFill>
              <a:schemeClr val="bg1"/>
            </a:solidFill>
          </a:endParaRPr>
        </a:p>
      </dsp:txBody>
      <dsp:txXfrm>
        <a:off x="74249" y="485045"/>
        <a:ext cx="9909901" cy="1372502"/>
      </dsp:txXfrm>
    </dsp:sp>
    <dsp:sp modelId="{AA687EC3-73B8-485A-B763-4A1A9DD6EAAD}">
      <dsp:nvSpPr>
        <dsp:cNvPr id="0" name=""/>
        <dsp:cNvSpPr/>
      </dsp:nvSpPr>
      <dsp:spPr>
        <a:xfrm>
          <a:off x="0" y="2108722"/>
          <a:ext cx="10058399" cy="152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solidFill>
                <a:schemeClr val="bg1"/>
              </a:solidFill>
            </a:rPr>
            <a:t>832.296.1007</a:t>
          </a:r>
        </a:p>
      </dsp:txBody>
      <dsp:txXfrm>
        <a:off x="74249" y="2182971"/>
        <a:ext cx="9909901" cy="1372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3441096-DD95-6D47-989B-3E0570F76A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810BE7-6A91-2C43-ACC0-7A57F144CD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7EBD9-DF0E-7345-A2FB-508929E7F99E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B8BB30-B796-C840-AE46-8EF56462AA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87A18B-93DC-D94A-A854-5BF6FC262A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1D9B3-D9B7-0640-9628-F80266690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61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57806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7448" y="3527971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17448" y="712540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5464" y="774031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136" y="3717957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052BC2A-F35E-8C46-B425-FB79B1F50D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70000"/>
          </a:blip>
          <a:stretch>
            <a:fillRect/>
          </a:stretch>
        </p:blipFill>
        <p:spPr>
          <a:xfrm>
            <a:off x="0" y="4773860"/>
            <a:ext cx="2886635" cy="2084140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DA8D97DA-3816-5E49-BC8C-4F100BD121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92" y="6172517"/>
            <a:ext cx="1364615" cy="64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38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5187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9217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123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9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9B603D-DED3-CD43-AED3-5EE81E1C49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64" b="96832" l="569" r="97363">
                        <a14:foregroundMark x1="14529" y1="96832" x2="17528" y2="93122"/>
                        <a14:foregroundMark x1="620" y1="10587" x2="41417" y2="35703"/>
                        <a14:foregroundMark x1="61065" y1="3864" x2="55946" y2="30294"/>
                        <a14:foregroundMark x1="61375" y1="40726" x2="97363" y2="46600"/>
                        <a14:foregroundMark x1="55946" y1="54560" x2="69235" y2="955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926020"/>
            <a:ext cx="2675885" cy="1931979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C703969-11D8-E840-A138-C7DAB8D52D3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93" y="6219295"/>
            <a:ext cx="1264986" cy="59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39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29777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1527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9275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3384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3200"/>
            </a:lvl1pPr>
            <a:lvl2pPr>
              <a:buClr>
                <a:schemeClr val="accent1"/>
              </a:buClr>
              <a:defRPr sz="2800"/>
            </a:lvl2pPr>
            <a:lvl3pPr>
              <a:buClr>
                <a:schemeClr val="accent1"/>
              </a:buClr>
              <a:defRPr sz="2400"/>
            </a:lvl3pPr>
            <a:lvl4pPr>
              <a:buClr>
                <a:schemeClr val="accent1"/>
              </a:buClr>
              <a:defRPr sz="2400"/>
            </a:lvl4pPr>
            <a:lvl5pPr>
              <a:buClr>
                <a:schemeClr val="accent1"/>
              </a:buCl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97705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Autofit/>
          </a:bodyPr>
          <a:lstStyle>
            <a:lvl1pPr>
              <a:defRPr sz="4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1984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162287-AD98-654E-9DFA-3E354F970F1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70000"/>
          </a:blip>
          <a:stretch>
            <a:fillRect/>
          </a:stretch>
        </p:blipFill>
        <p:spPr>
          <a:xfrm>
            <a:off x="0" y="4773860"/>
            <a:ext cx="2886635" cy="2084140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A624CAD5-74C6-7F4D-BC3F-555C9F8ACDE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92" y="6172517"/>
            <a:ext cx="1364615" cy="64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81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japVxErXeqSGXtmH6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su.edu/checkstatus" TargetMode="External"/><Relationship Id="rId2" Type="http://schemas.openxmlformats.org/officeDocument/2006/relationships/hyperlink" Target="https://goapplytexas.org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japVxErXeqSGXtmH6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6273-0ECF-4640-B897-D32409A8EF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Informational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A0C66A-6C7E-2644-958B-7A421B0558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Spring 2024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72386B-F8C9-994B-82FC-72FE2EF48C35}"/>
              </a:ext>
            </a:extLst>
          </p:cNvPr>
          <p:cNvSpPr/>
          <p:nvPr/>
        </p:nvSpPr>
        <p:spPr>
          <a:xfrm>
            <a:off x="5345387" y="3914502"/>
            <a:ext cx="4088525" cy="187743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 b="1" dirty="0"/>
              <a:t>Please </a:t>
            </a:r>
            <a:r>
              <a:rPr lang="en-US" sz="2800" b="1" dirty="0">
                <a:solidFill>
                  <a:srgbClr val="002060"/>
                </a:solidFill>
              </a:rPr>
              <a:t>use the </a:t>
            </a:r>
            <a:r>
              <a:rPr lang="en-US" sz="2800" b="1">
                <a:solidFill>
                  <a:srgbClr val="002060"/>
                </a:solidFill>
              </a:rPr>
              <a:t>link below to </a:t>
            </a:r>
            <a:r>
              <a:rPr lang="en-US" sz="2800" b="1" dirty="0">
                <a:solidFill>
                  <a:srgbClr val="002060"/>
                </a:solidFill>
              </a:rPr>
              <a:t>sign in.</a:t>
            </a:r>
          </a:p>
          <a:p>
            <a:r>
              <a:rPr lang="en-US" sz="2800" b="1" dirty="0">
                <a:sym typeface="Wingdings" pitchFamily="2" charset="2"/>
              </a:rPr>
              <a:t></a:t>
            </a:r>
          </a:p>
          <a:p>
            <a:r>
              <a:rPr lang="en-US" sz="3200" b="1" dirty="0">
                <a:hlinkClick r:id="rId2"/>
              </a:rPr>
              <a:t>Sign In link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68080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2CE17-1A39-6F44-AE0B-B383F3E46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When do I apply?</a:t>
            </a:r>
            <a:br>
              <a:rPr lang="en-US" sz="4400" dirty="0"/>
            </a:br>
            <a:r>
              <a:rPr lang="en-US" sz="4400" dirty="0"/>
              <a:t>First Semester of YLR/Field 3/Methods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3CADDAF-1CAB-9C4A-A512-0058305672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2681648"/>
              </p:ext>
            </p:extLst>
          </p:nvPr>
        </p:nvGraphicFramePr>
        <p:xfrm>
          <a:off x="939347" y="2434442"/>
          <a:ext cx="10058400" cy="1371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3618543750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938336370"/>
                    </a:ext>
                  </a:extLst>
                </a:gridCol>
              </a:tblGrid>
              <a:tr h="360992">
                <a:tc>
                  <a:txBody>
                    <a:bodyPr/>
                    <a:lstStyle/>
                    <a:p>
                      <a:r>
                        <a:rPr lang="en-US" dirty="0"/>
                        <a:t>First Semester of YLR/Field 3/Methods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Even or Odd and Starting Semester of 4+1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367853"/>
                  </a:ext>
                </a:extLst>
              </a:tr>
              <a:tr h="5080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Spring Semester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You would be an Even Cohort (12) and start 4+1 in Summer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6402437"/>
                  </a:ext>
                </a:extLst>
              </a:tr>
              <a:tr h="366006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3921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9021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143DB-E00A-BF44-A8DC-1AF0A07FA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Required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F8CDC-EB50-824E-91F5-77A089375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800" dirty="0"/>
              <a:t>3.00 GPA Overall or Last 60 SCH</a:t>
            </a:r>
          </a:p>
          <a:p>
            <a:r>
              <a:rPr lang="en-US" sz="2800" dirty="0"/>
              <a:t>Passed the Practice Content (including STR*) and Supplemental**</a:t>
            </a:r>
          </a:p>
          <a:p>
            <a:r>
              <a:rPr lang="en-US" sz="2800" dirty="0"/>
              <a:t>Have 120 hours and all other required courses scheduled to be completed before starting Master’s courses (in certain circumstances, you can have one class remaining)</a:t>
            </a:r>
          </a:p>
          <a:p>
            <a:r>
              <a:rPr lang="en-US" sz="2800" dirty="0"/>
              <a:t>Applications are open on </a:t>
            </a:r>
            <a:r>
              <a:rPr lang="en-US" sz="2800" dirty="0">
                <a:solidFill>
                  <a:srgbClr val="FF0000"/>
                </a:solidFill>
              </a:rPr>
              <a:t>February 2nd </a:t>
            </a:r>
            <a:r>
              <a:rPr lang="en-US" sz="2800" dirty="0"/>
              <a:t>and close on </a:t>
            </a:r>
            <a:r>
              <a:rPr lang="en-US" sz="2800" dirty="0">
                <a:solidFill>
                  <a:srgbClr val="FF0000"/>
                </a:solidFill>
              </a:rPr>
              <a:t>March 1</a:t>
            </a:r>
            <a:r>
              <a:rPr lang="en-US" sz="2800" baseline="30000" dirty="0">
                <a:solidFill>
                  <a:srgbClr val="FF0000"/>
                </a:solidFill>
              </a:rPr>
              <a:t>st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at 11:59 p.m. for those who want to apply to Cohort 12. </a:t>
            </a:r>
          </a:p>
          <a:p>
            <a:pPr marL="0" indent="0">
              <a:buNone/>
            </a:pPr>
            <a:r>
              <a:rPr lang="en-US" sz="1400" dirty="0"/>
              <a:t>			**STR-If EC-6, or teaching reading in 4-8</a:t>
            </a:r>
          </a:p>
          <a:p>
            <a:pPr marL="2271400" lvl="8" indent="0">
              <a:buNone/>
            </a:pPr>
            <a:r>
              <a:rPr lang="en-US" sz="1200" dirty="0"/>
              <a:t>	</a:t>
            </a:r>
            <a:r>
              <a:rPr lang="en-US" sz="1400" dirty="0"/>
              <a:t>**Supplemental-Bilingual/SPED</a:t>
            </a:r>
          </a:p>
        </p:txBody>
      </p:sp>
    </p:spTree>
    <p:extLst>
      <p:ext uri="{BB962C8B-B14F-4D97-AF65-F5344CB8AC3E}">
        <p14:creationId xmlns:p14="http://schemas.microsoft.com/office/powerpoint/2010/main" val="1074827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03A27-2101-7147-81EB-317B7BA3E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Admission Checklist: Apply by </a:t>
            </a:r>
            <a:br>
              <a:rPr lang="en-US" dirty="0"/>
            </a:br>
            <a:r>
              <a:rPr lang="en-US" dirty="0"/>
              <a:t>March 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DDAFA-08E0-2E47-8118-CAD6A69F5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/>
              <a:t>Degree Works Transcript with 4+1 Checks</a:t>
            </a:r>
          </a:p>
          <a:p>
            <a:pPr lvl="1"/>
            <a:r>
              <a:rPr lang="en-US" sz="2800" dirty="0"/>
              <a:t>(4+1 Check is Advising Meeting with COE Advisor)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/>
              <a:t>Passed Practice Content/Supplemental by 80%</a:t>
            </a:r>
          </a:p>
          <a:p>
            <a:pPr marL="2743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546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72BDD-194A-4D25-94EE-AF95DDD54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Timeline</a:t>
            </a:r>
            <a:endParaRPr lang="en-US">
              <a:latin typeface="Rockwell Condensed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D8A3F8-175B-0E4E-AC59-47505F2F9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37" y="2121408"/>
            <a:ext cx="12044363" cy="405079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If you are in 1</a:t>
            </a:r>
            <a:r>
              <a:rPr lang="en-US" b="1" baseline="30000" dirty="0"/>
              <a:t>st</a:t>
            </a:r>
            <a:r>
              <a:rPr lang="en-US" b="1" dirty="0"/>
              <a:t> Semester of  YLR/Methods during a Spring Semester, you would be an EVEN Cohort (12) and start 4+1 in Summer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682FE3A-6229-C248-8FFA-B936EBE6EA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047531"/>
              </p:ext>
            </p:extLst>
          </p:nvPr>
        </p:nvGraphicFramePr>
        <p:xfrm>
          <a:off x="214314" y="2905654"/>
          <a:ext cx="11830050" cy="332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6010">
                  <a:extLst>
                    <a:ext uri="{9D8B030D-6E8A-4147-A177-3AD203B41FA5}">
                      <a16:colId xmlns:a16="http://schemas.microsoft.com/office/drawing/2014/main" val="299841716"/>
                    </a:ext>
                  </a:extLst>
                </a:gridCol>
                <a:gridCol w="2366010">
                  <a:extLst>
                    <a:ext uri="{9D8B030D-6E8A-4147-A177-3AD203B41FA5}">
                      <a16:colId xmlns:a16="http://schemas.microsoft.com/office/drawing/2014/main" val="432516997"/>
                    </a:ext>
                  </a:extLst>
                </a:gridCol>
                <a:gridCol w="2366010">
                  <a:extLst>
                    <a:ext uri="{9D8B030D-6E8A-4147-A177-3AD203B41FA5}">
                      <a16:colId xmlns:a16="http://schemas.microsoft.com/office/drawing/2014/main" val="3197162322"/>
                    </a:ext>
                  </a:extLst>
                </a:gridCol>
                <a:gridCol w="2366010">
                  <a:extLst>
                    <a:ext uri="{9D8B030D-6E8A-4147-A177-3AD203B41FA5}">
                      <a16:colId xmlns:a16="http://schemas.microsoft.com/office/drawing/2014/main" val="2292135025"/>
                    </a:ext>
                  </a:extLst>
                </a:gridCol>
                <a:gridCol w="2366010">
                  <a:extLst>
                    <a:ext uri="{9D8B030D-6E8A-4147-A177-3AD203B41FA5}">
                      <a16:colId xmlns:a16="http://schemas.microsoft.com/office/drawing/2014/main" val="12570026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Summer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Summer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775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Apply on </a:t>
                      </a:r>
                      <a:r>
                        <a:rPr lang="en-US" sz="1400" dirty="0" err="1"/>
                        <a:t>ApplyTexas.org</a:t>
                      </a:r>
                      <a:r>
                        <a:rPr lang="en-US" sz="1400" dirty="0"/>
                        <a:t>*</a:t>
                      </a:r>
                    </a:p>
                    <a:p>
                      <a:r>
                        <a:rPr lang="en-US" sz="1400" dirty="0"/>
                        <a:t>-Continue YLR/Methods</a:t>
                      </a:r>
                    </a:p>
                    <a:p>
                      <a:r>
                        <a:rPr lang="en-US" sz="1400" dirty="0"/>
                        <a:t>-Accepted into 4+1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*Directions for applying on next slide.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Take (3) 4+1 Graduate classes</a:t>
                      </a:r>
                    </a:p>
                    <a:p>
                      <a:r>
                        <a:rPr lang="en-US" sz="1400" b="1" dirty="0"/>
                        <a:t>-Graduate with Bachelor’s in August</a:t>
                      </a:r>
                    </a:p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Internship I as Teacher of Record</a:t>
                      </a:r>
                    </a:p>
                    <a:p>
                      <a:r>
                        <a:rPr lang="en-US" sz="1400" dirty="0"/>
                        <a:t>-Take (2) 4+1 Graduate Classes</a:t>
                      </a:r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Internship II as Teacher of Record</a:t>
                      </a:r>
                    </a:p>
                    <a:p>
                      <a:r>
                        <a:rPr lang="en-US" sz="1400" dirty="0"/>
                        <a:t>-Take (2) 4+1 Graduate Classes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-</a:t>
                      </a:r>
                      <a:r>
                        <a:rPr lang="en-US" sz="1400" b="0" dirty="0"/>
                        <a:t>Take (2) 4+1 Graduate Classes</a:t>
                      </a:r>
                      <a:endParaRPr lang="en-US" sz="1400" b="1" dirty="0"/>
                    </a:p>
                    <a:p>
                      <a:r>
                        <a:rPr lang="en-US" sz="1400" b="1" dirty="0"/>
                        <a:t>-Graduate with </a:t>
                      </a:r>
                      <a:r>
                        <a:rPr lang="en-US" sz="1400" b="1" dirty="0" err="1"/>
                        <a:t>M.Ed</a:t>
                      </a:r>
                      <a:r>
                        <a:rPr lang="en-US" sz="1400" b="1" dirty="0"/>
                        <a:t> in Teaching and Learning in August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4460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CIED 5383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CIED 5393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SPED 5301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*4-8 will take Grad level TESL Course</a:t>
                      </a:r>
                    </a:p>
                    <a:p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BESL 5318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CIED 5398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CIED 5370</a:t>
                      </a:r>
                    </a:p>
                    <a:p>
                      <a:r>
                        <a:rPr lang="en-US" sz="1400" b="0" dirty="0"/>
                        <a:t>CIED 5399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CIED 5371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CIED 5382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CIED 5390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29876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34DF359-4355-5146-BF35-035F3BE389A3}"/>
              </a:ext>
            </a:extLst>
          </p:cNvPr>
          <p:cNvSpPr txBox="1"/>
          <p:nvPr/>
        </p:nvSpPr>
        <p:spPr>
          <a:xfrm>
            <a:off x="-629392" y="3170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97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F0FA9-7F5D-D966-C084-4865FDC32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Directions for applying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9E33B-299F-3379-ADE2-52800DB58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Please submit your Summer 2024 Graduate Application on Apply Texas - </a:t>
            </a:r>
            <a:r>
              <a:rPr lang="en-US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https://goapplytexas.org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Begin a new </a:t>
            </a:r>
            <a:r>
              <a:rPr lang="en-US" sz="18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Graduate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application for the 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FALL 2024 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semester (you will begin graduate courses in the summer but must apply for Fall 2024)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Select the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Teaching and Learning 4+1, M Ed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program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Complete the remainder of the application, answer supplemental and demographic questions, pay the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$50 application fee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and click submit.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marR="0" indent="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You will receive an email confirmation the following afternoon to create your SHSU Student Self-Service Account located at </a:t>
            </a:r>
            <a:r>
              <a:rPr lang="en-US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www.shsu.edu/checkstatus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(This will come from the Grad Hub, so please do not email me about this. I can’t see it.)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This account is where you can monitor the status of your application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Office of Admissions will provide copies of your transcripts –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 not order official copies to be sent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101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B2EDF-7B65-7A4B-AB8D-22CDC902E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Cohort 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6F717-DA79-0847-BEE4-39EEE20BA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b="1" dirty="0"/>
              <a:t>Cohort 12 will be for those who are in 1</a:t>
            </a:r>
            <a:r>
              <a:rPr lang="en-US" sz="3200" b="1" baseline="30000" dirty="0"/>
              <a:t>st</a:t>
            </a:r>
            <a:r>
              <a:rPr lang="en-US" sz="3200" b="1" dirty="0"/>
              <a:t> Semester YLR/Methods </a:t>
            </a:r>
            <a:r>
              <a:rPr lang="en-US" sz="3200" b="1" dirty="0">
                <a:solidFill>
                  <a:srgbClr val="FF0000"/>
                </a:solidFill>
              </a:rPr>
              <a:t>right now</a:t>
            </a:r>
            <a:r>
              <a:rPr lang="en-US" sz="3200" b="1" dirty="0"/>
              <a:t>.</a:t>
            </a:r>
          </a:p>
          <a:p>
            <a:r>
              <a:rPr lang="en-US" sz="3200" dirty="0"/>
              <a:t>Applications </a:t>
            </a:r>
            <a:r>
              <a:rPr lang="en-US" sz="3200" b="1" dirty="0"/>
              <a:t>open February 2</a:t>
            </a:r>
            <a:r>
              <a:rPr lang="en-US" sz="3200" b="1" baseline="30000" dirty="0"/>
              <a:t>nd</a:t>
            </a:r>
            <a:r>
              <a:rPr lang="en-US" sz="3200" b="1" dirty="0"/>
              <a:t>  on ApplyTexas.org and will close on </a:t>
            </a:r>
            <a:r>
              <a:rPr lang="en-US" sz="3200" b="1" dirty="0">
                <a:ea typeface="+mn-lt"/>
                <a:cs typeface="+mn-lt"/>
              </a:rPr>
              <a:t>March 1</a:t>
            </a:r>
            <a:r>
              <a:rPr lang="en-US" sz="3200" b="1" baseline="30000" dirty="0">
                <a:ea typeface="+mn-lt"/>
                <a:cs typeface="+mn-lt"/>
              </a:rPr>
              <a:t>st</a:t>
            </a:r>
            <a:r>
              <a:rPr lang="en-US" sz="3200" b="1" dirty="0">
                <a:ea typeface="+mn-lt"/>
                <a:cs typeface="+mn-lt"/>
              </a:rPr>
              <a:t> .</a:t>
            </a:r>
          </a:p>
          <a:p>
            <a:r>
              <a:rPr lang="en-US" sz="3200" dirty="0"/>
              <a:t>Final decisions will be made by </a:t>
            </a:r>
            <a:r>
              <a:rPr lang="en-US" sz="3200" dirty="0">
                <a:ea typeface="+mn-lt"/>
                <a:cs typeface="+mn-lt"/>
              </a:rPr>
              <a:t>March 29</a:t>
            </a:r>
            <a:r>
              <a:rPr lang="en-US" sz="3200" baseline="30000" dirty="0">
                <a:ea typeface="+mn-lt"/>
                <a:cs typeface="+mn-lt"/>
              </a:rPr>
              <a:t>th</a:t>
            </a:r>
            <a:r>
              <a:rPr lang="en-US" sz="3200" dirty="0">
                <a:ea typeface="+mn-lt"/>
                <a:cs typeface="+mn-lt"/>
              </a:rPr>
              <a:t>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</a:rPr>
              <a:t>*Dates are tentative</a:t>
            </a:r>
          </a:p>
        </p:txBody>
      </p:sp>
    </p:spTree>
    <p:extLst>
      <p:ext uri="{BB962C8B-B14F-4D97-AF65-F5344CB8AC3E}">
        <p14:creationId xmlns:p14="http://schemas.microsoft.com/office/powerpoint/2010/main" val="1453680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4B143-4FFB-4B11-AC96-1E49CB08D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04022"/>
          </a:xfrm>
        </p:spPr>
        <p:txBody>
          <a:bodyPr>
            <a:normAutofit fontScale="90000"/>
          </a:bodyPr>
          <a:lstStyle/>
          <a:p>
            <a:r>
              <a:rPr lang="en-US"/>
              <a:t>FAQ's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7AE30-21D2-461C-842C-662B98D62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466" y="1348786"/>
            <a:ext cx="10914862" cy="486317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Clr>
                <a:srgbClr val="C96B07"/>
              </a:buClr>
              <a:buNone/>
            </a:pPr>
            <a:r>
              <a:rPr lang="en-US" sz="2800" dirty="0"/>
              <a:t>Q: I have one remaining class. Can I take it and still be accepted? </a:t>
            </a:r>
          </a:p>
          <a:p>
            <a:pPr marL="0" indent="0">
              <a:buClr>
                <a:srgbClr val="C96B07"/>
              </a:buClr>
              <a:buNone/>
            </a:pPr>
            <a:r>
              <a:rPr lang="en-US" sz="2800" dirty="0"/>
              <a:t>A: </a:t>
            </a:r>
            <a:r>
              <a:rPr lang="en-US" sz="2800" dirty="0">
                <a:solidFill>
                  <a:srgbClr val="FF0000"/>
                </a:solidFill>
              </a:rPr>
              <a:t>Though we discourage you from taking courses with 4+1 graduate courses, it is possible. You will need to ensure they will be offered during the summer or next semester. </a:t>
            </a:r>
          </a:p>
          <a:p>
            <a:pPr marL="0" indent="0">
              <a:buNone/>
            </a:pPr>
            <a:r>
              <a:rPr lang="en-US" sz="2800" dirty="0"/>
              <a:t>Q: Are classes online?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A: All our classes are online.</a:t>
            </a:r>
          </a:p>
          <a:p>
            <a:pPr marL="0" indent="0">
              <a:buNone/>
            </a:pPr>
            <a:r>
              <a:rPr lang="en-US" sz="2800" dirty="0"/>
              <a:t>Q: Will I be paid as an Intern?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A: Yes, as a teacher of record, you will be paid by the school district. 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839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4B143-4FFB-4B11-AC96-1E49CB08D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04022"/>
          </a:xfrm>
        </p:spPr>
        <p:txBody>
          <a:bodyPr>
            <a:normAutofit fontScale="90000"/>
          </a:bodyPr>
          <a:lstStyle/>
          <a:p>
            <a:r>
              <a:rPr lang="en-US"/>
              <a:t>FAQ's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7AE30-21D2-461C-842C-662B98D62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466" y="1348786"/>
            <a:ext cx="10914862" cy="486317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Clr>
                <a:srgbClr val="C96B07"/>
              </a:buClr>
              <a:buNone/>
            </a:pPr>
            <a:r>
              <a:rPr lang="en-US" sz="2800" dirty="0"/>
              <a:t>Q: What can I do with a Master's degree?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A: Many school districts offer a stipend.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B. You can teach undergraduate classes.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C. You can be an instructional coach, curriculum director, etc. </a:t>
            </a:r>
          </a:p>
          <a:p>
            <a:pPr marL="0" indent="0">
              <a:buClr>
                <a:srgbClr val="C96B07"/>
              </a:buClr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849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58BD6-DA2A-7A4D-9EEA-94DA79A3A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If you are interested in Cohort 12:</a:t>
            </a:r>
            <a:br>
              <a:rPr lang="en-US" dirty="0"/>
            </a:br>
            <a:r>
              <a:rPr lang="en-US" dirty="0"/>
              <a:t>What should you do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692FD-9C73-154F-8867-A7DC81E91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500312"/>
            <a:ext cx="10058400" cy="367188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dirty="0"/>
              <a:t>Schedule your 4+1 Check-In Advising Appointment</a:t>
            </a:r>
            <a:endParaRPr lang="en-US" sz="3200" b="1" dirty="0"/>
          </a:p>
          <a:p>
            <a:r>
              <a:rPr lang="en-US" sz="3200" b="1" dirty="0"/>
              <a:t>Pass the Content (or Practice) Exam, STR (EC-6, 4-8 SS/ELAR, 4-8 ELAR) and Supplemental (if you are Bilingual, SPED)</a:t>
            </a:r>
          </a:p>
          <a:p>
            <a:r>
              <a:rPr lang="en-US" sz="3200" dirty="0"/>
              <a:t>Submit your application </a:t>
            </a:r>
          </a:p>
        </p:txBody>
      </p:sp>
    </p:spTree>
    <p:extLst>
      <p:ext uri="{BB962C8B-B14F-4D97-AF65-F5344CB8AC3E}">
        <p14:creationId xmlns:p14="http://schemas.microsoft.com/office/powerpoint/2010/main" val="2450758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D59A13-32DC-7649-815E-A418E019CD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Any questions?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A0F83FB-3C49-7048-82C9-6D159B3CAC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47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483C2-DAE6-C34B-8F57-B77C51063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73572"/>
            <a:ext cx="10058400" cy="2020404"/>
          </a:xfrm>
        </p:spPr>
        <p:txBody>
          <a:bodyPr/>
          <a:lstStyle/>
          <a:p>
            <a:r>
              <a:rPr lang="en-US"/>
              <a:t>Friendly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1F6A6-5F2B-074D-92F9-9915D1E26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779" y="1502979"/>
            <a:ext cx="8359310" cy="4669221"/>
          </a:xfrm>
        </p:spPr>
        <p:txBody>
          <a:bodyPr>
            <a:normAutofit/>
          </a:bodyPr>
          <a:lstStyle/>
          <a:p>
            <a:r>
              <a:rPr lang="en-US" sz="3600" dirty="0"/>
              <a:t>We will be </a:t>
            </a:r>
            <a:r>
              <a:rPr lang="en-US" sz="3600" b="1" dirty="0">
                <a:solidFill>
                  <a:srgbClr val="FF0000"/>
                </a:solidFill>
              </a:rPr>
              <a:t>recording </a:t>
            </a:r>
            <a:r>
              <a:rPr lang="en-US" sz="3600" dirty="0"/>
              <a:t>this meeting.</a:t>
            </a:r>
          </a:p>
          <a:p>
            <a:r>
              <a:rPr lang="en-US" sz="3600" dirty="0"/>
              <a:t>Please mute your microphone</a:t>
            </a:r>
          </a:p>
          <a:p>
            <a:r>
              <a:rPr lang="en-US" sz="3600" dirty="0"/>
              <a:t>Please write down your questions on a piece of paper and ask them via chat </a:t>
            </a:r>
            <a:r>
              <a:rPr lang="en-US" sz="3600" b="1" dirty="0"/>
              <a:t>AT THE END of the meeting. </a:t>
            </a:r>
          </a:p>
          <a:p>
            <a:r>
              <a:rPr lang="en-US" sz="3600" b="1" dirty="0"/>
              <a:t>Please sign in and I will send you this recording.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FB15BA-51C0-0140-B652-D50C32303781}"/>
              </a:ext>
            </a:extLst>
          </p:cNvPr>
          <p:cNvSpPr txBox="1"/>
          <p:nvPr/>
        </p:nvSpPr>
        <p:spPr>
          <a:xfrm>
            <a:off x="4056819" y="5305835"/>
            <a:ext cx="4742004" cy="1077218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3200" b="1" dirty="0"/>
              <a:t>Please </a:t>
            </a:r>
            <a:r>
              <a:rPr lang="en-US" sz="3200" b="1" dirty="0">
                <a:solidFill>
                  <a:srgbClr val="002060"/>
                </a:solidFill>
                <a:hlinkClick r:id="rId2"/>
              </a:rPr>
              <a:t>SIGN-IN HERE</a:t>
            </a:r>
            <a:r>
              <a:rPr lang="en-US" sz="3200" b="1" dirty="0">
                <a:solidFill>
                  <a:srgbClr val="002060"/>
                </a:solidFill>
              </a:rPr>
              <a:t>!</a:t>
            </a:r>
          </a:p>
          <a:p>
            <a:r>
              <a:rPr lang="en-US" sz="3200" b="1" dirty="0">
                <a:sym typeface="Wingdings" pitchFamily="2" charset="2"/>
              </a:rPr>
              <a:t></a:t>
            </a:r>
            <a:r>
              <a:rPr lang="en-US" sz="3200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837341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AF627-AF79-A047-A922-6A7FA12A2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33568"/>
            <a:ext cx="10058400" cy="1609344"/>
          </a:xfrm>
        </p:spPr>
        <p:txBody>
          <a:bodyPr/>
          <a:lstStyle/>
          <a:p>
            <a:r>
              <a:rPr lang="en-US" dirty="0"/>
              <a:t>Contact me: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E36A66F-195B-5647-983C-01F3FB4652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7924875"/>
              </p:ext>
            </p:extLst>
          </p:nvPr>
        </p:nvGraphicFramePr>
        <p:xfrm>
          <a:off x="1066800" y="1158675"/>
          <a:ext cx="10058400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2226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39CA7B7-B33B-8E47-915F-6416F9153E9D}"/>
              </a:ext>
            </a:extLst>
          </p:cNvPr>
          <p:cNvSpPr txBox="1"/>
          <p:nvPr/>
        </p:nvSpPr>
        <p:spPr>
          <a:xfrm>
            <a:off x="4377162" y="6547926"/>
            <a:ext cx="1884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Project Director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D3F6DF-C889-534F-A83C-4BD5CFC28038}"/>
              </a:ext>
            </a:extLst>
          </p:cNvPr>
          <p:cNvSpPr/>
          <p:nvPr/>
        </p:nvSpPr>
        <p:spPr>
          <a:xfrm>
            <a:off x="7449323" y="123659"/>
            <a:ext cx="2587378" cy="32018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4D5300-C7B3-F848-80D7-287362436F63}"/>
              </a:ext>
            </a:extLst>
          </p:cNvPr>
          <p:cNvSpPr/>
          <p:nvPr/>
        </p:nvSpPr>
        <p:spPr>
          <a:xfrm>
            <a:off x="7484064" y="3471426"/>
            <a:ext cx="2587378" cy="318595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Picture 7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EEF1A3E1-0A41-5D42-9916-45D324AF5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279" y="3585201"/>
            <a:ext cx="1849466" cy="21683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7515424-1115-5843-A9C5-A0519ADF8071}"/>
              </a:ext>
            </a:extLst>
          </p:cNvPr>
          <p:cNvSpPr txBox="1"/>
          <p:nvPr/>
        </p:nvSpPr>
        <p:spPr>
          <a:xfrm>
            <a:off x="7484064" y="5753541"/>
            <a:ext cx="2328862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dirty="0"/>
              <a:t>Dr. Tori Hollas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AB7CFD-3A90-5541-9E88-200A78520B51}"/>
              </a:ext>
            </a:extLst>
          </p:cNvPr>
          <p:cNvSpPr txBox="1"/>
          <p:nvPr/>
        </p:nvSpPr>
        <p:spPr>
          <a:xfrm>
            <a:off x="7484064" y="6157850"/>
            <a:ext cx="2587378" cy="338554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Co-Founder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2412B54-CD96-5F47-8EEC-51944BCF67DD}"/>
              </a:ext>
            </a:extLst>
          </p:cNvPr>
          <p:cNvSpPr txBox="1"/>
          <p:nvPr/>
        </p:nvSpPr>
        <p:spPr>
          <a:xfrm>
            <a:off x="7449323" y="2724841"/>
            <a:ext cx="2587378" cy="338554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Co-Founder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EA9234-D620-5347-96EF-2C483D74A220}"/>
              </a:ext>
            </a:extLst>
          </p:cNvPr>
          <p:cNvSpPr/>
          <p:nvPr/>
        </p:nvSpPr>
        <p:spPr>
          <a:xfrm>
            <a:off x="4025555" y="3309616"/>
            <a:ext cx="2587378" cy="32018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4" name="Picture 23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329218A0-176A-F445-A3B1-4078E75A3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111" y="3378242"/>
            <a:ext cx="1984796" cy="203583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3FDA288-87D4-6441-ABD4-E4A6BFECEFD4}"/>
              </a:ext>
            </a:extLst>
          </p:cNvPr>
          <p:cNvSpPr txBox="1"/>
          <p:nvPr/>
        </p:nvSpPr>
        <p:spPr>
          <a:xfrm>
            <a:off x="4018916" y="6037635"/>
            <a:ext cx="2587378" cy="338554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Co-Founder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71E46D2-376A-DE4C-A697-2B007EDD23E1}"/>
              </a:ext>
            </a:extLst>
          </p:cNvPr>
          <p:cNvSpPr txBox="1"/>
          <p:nvPr/>
        </p:nvSpPr>
        <p:spPr>
          <a:xfrm>
            <a:off x="4154813" y="5471940"/>
            <a:ext cx="2328862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dirty="0"/>
              <a:t>Dr. Jaime Coyne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51D2DF1-8F85-AE46-A2F5-FF459D0D839B}"/>
              </a:ext>
            </a:extLst>
          </p:cNvPr>
          <p:cNvSpPr txBox="1"/>
          <p:nvPr/>
        </p:nvSpPr>
        <p:spPr>
          <a:xfrm>
            <a:off x="3949820" y="2767472"/>
            <a:ext cx="2587378" cy="338554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Coordinator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0717E2A-8C1D-AB49-935D-BFD8A3B5A686}"/>
              </a:ext>
            </a:extLst>
          </p:cNvPr>
          <p:cNvSpPr txBox="1"/>
          <p:nvPr/>
        </p:nvSpPr>
        <p:spPr>
          <a:xfrm>
            <a:off x="4079078" y="2441917"/>
            <a:ext cx="2328862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dirty="0"/>
              <a:t>Dr. Michelle Parker</a:t>
            </a:r>
          </a:p>
        </p:txBody>
      </p:sp>
      <p:pic>
        <p:nvPicPr>
          <p:cNvPr id="37" name="Picture 36" descr="A person with blonde hair&#10;&#10;Description automatically generated with low confidence">
            <a:extLst>
              <a:ext uri="{FF2B5EF4-FFF2-40B4-BE49-F238E27FC236}">
                <a16:creationId xmlns:a16="http://schemas.microsoft.com/office/drawing/2014/main" id="{E9E95137-433D-3C42-AA89-D48F2F30AF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774" y="236721"/>
            <a:ext cx="2006477" cy="2228392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C75D4D5A-EFDD-1843-94AB-CD1A4F678A3E}"/>
              </a:ext>
            </a:extLst>
          </p:cNvPr>
          <p:cNvSpPr txBox="1"/>
          <p:nvPr/>
        </p:nvSpPr>
        <p:spPr>
          <a:xfrm>
            <a:off x="7484064" y="2424755"/>
            <a:ext cx="2328862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dirty="0"/>
              <a:t>Dr. Mae Lane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FCA37A-372D-DAE6-9B91-F498567DBF8D}"/>
              </a:ext>
            </a:extLst>
          </p:cNvPr>
          <p:cNvSpPr/>
          <p:nvPr/>
        </p:nvSpPr>
        <p:spPr>
          <a:xfrm>
            <a:off x="3949820" y="142115"/>
            <a:ext cx="2587378" cy="32018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Picture 9" descr="A picture containing sky, person, outdoor&#10;&#10;Description automatically generated">
            <a:extLst>
              <a:ext uri="{FF2B5EF4-FFF2-40B4-BE49-F238E27FC236}">
                <a16:creationId xmlns:a16="http://schemas.microsoft.com/office/drawing/2014/main" id="{8AAF183D-0A56-4EE7-C875-A49CC67D66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199170" y="167456"/>
            <a:ext cx="2240148" cy="224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320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AF627-AF79-A047-A922-6A7FA12A2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33568"/>
            <a:ext cx="10058400" cy="1609344"/>
          </a:xfrm>
        </p:spPr>
        <p:txBody>
          <a:bodyPr/>
          <a:lstStyle/>
          <a:p>
            <a:r>
              <a:rPr lang="en-US" dirty="0"/>
              <a:t>Contact: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E36A66F-195B-5647-983C-01F3FB4652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6311481"/>
              </p:ext>
            </p:extLst>
          </p:nvPr>
        </p:nvGraphicFramePr>
        <p:xfrm>
          <a:off x="1066800" y="1158675"/>
          <a:ext cx="10058400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F9DF761-86BD-401A-955D-21D52D45F3E9}"/>
              </a:ext>
            </a:extLst>
          </p:cNvPr>
          <p:cNvSpPr txBox="1"/>
          <p:nvPr/>
        </p:nvSpPr>
        <p:spPr>
          <a:xfrm>
            <a:off x="10289628" y="555471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1554386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655CA-CF92-3E48-A860-CCFD09B93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240251"/>
          </a:xfrm>
        </p:spPr>
        <p:txBody>
          <a:bodyPr/>
          <a:lstStyle/>
          <a:p>
            <a:r>
              <a:rPr lang="en-US"/>
              <a:t>Program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183EB-C7E8-CD45-895B-0AAA13FA3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388" y="1710644"/>
            <a:ext cx="11519064" cy="37638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Students receive a baccalaureate degree, an M.Ed., and Texas Teacher Certification in five years. </a:t>
            </a:r>
          </a:p>
          <a:p>
            <a:r>
              <a:rPr lang="en-US" sz="3200" b="1" dirty="0"/>
              <a:t>Previously, the program was funded by the US Department of Education. </a:t>
            </a:r>
            <a:r>
              <a:rPr lang="en-US" sz="3200" dirty="0"/>
              <a:t>This program is no longer grant funded, and students will have to pay for their classes. </a:t>
            </a:r>
          </a:p>
        </p:txBody>
      </p:sp>
    </p:spTree>
    <p:extLst>
      <p:ext uri="{BB962C8B-B14F-4D97-AF65-F5344CB8AC3E}">
        <p14:creationId xmlns:p14="http://schemas.microsoft.com/office/powerpoint/2010/main" val="4205735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194DE-F25F-6949-82AA-C0CC15EC2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60089"/>
            <a:ext cx="10058400" cy="1609344"/>
          </a:xfrm>
        </p:spPr>
        <p:txBody>
          <a:bodyPr/>
          <a:lstStyle/>
          <a:p>
            <a:r>
              <a:rPr lang="en-US"/>
              <a:t>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9A4CA-ECFD-774D-A98B-57BB3754C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403604"/>
            <a:ext cx="10058400" cy="4050792"/>
          </a:xfrm>
        </p:spPr>
        <p:txBody>
          <a:bodyPr vert="horz" lIns="91440" tIns="45720" rIns="91440" bIns="45720" numCol="2" rtlCol="0" anchor="t">
            <a:normAutofit/>
          </a:bodyPr>
          <a:lstStyle/>
          <a:p>
            <a:r>
              <a:rPr lang="en-US" sz="4000" dirty="0"/>
              <a:t>Graduate Degree-M.Ed. in Teaching &amp; Learning</a:t>
            </a:r>
          </a:p>
          <a:p>
            <a:r>
              <a:rPr lang="en-US" sz="4000" dirty="0"/>
              <a:t>Paid Internship (paid by employing district)</a:t>
            </a:r>
          </a:p>
          <a:p>
            <a:r>
              <a:rPr lang="en-US" sz="4000" dirty="0"/>
              <a:t>University Supervision</a:t>
            </a:r>
          </a:p>
          <a:p>
            <a:r>
              <a:rPr lang="en-US" sz="4000" dirty="0"/>
              <a:t>Research Opportunities</a:t>
            </a:r>
          </a:p>
        </p:txBody>
      </p:sp>
    </p:spTree>
    <p:extLst>
      <p:ext uri="{BB962C8B-B14F-4D97-AF65-F5344CB8AC3E}">
        <p14:creationId xmlns:p14="http://schemas.microsoft.com/office/powerpoint/2010/main" val="1041598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774ED-68C7-5240-A372-BA3EF305F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799" y="-34943"/>
            <a:ext cx="10058400" cy="1609344"/>
          </a:xfrm>
        </p:spPr>
        <p:txBody>
          <a:bodyPr/>
          <a:lstStyle/>
          <a:p>
            <a:r>
              <a:rPr lang="en-US"/>
              <a:t>Certification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7D2FB-40C0-2E42-8F52-26F93C438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393" y="1190679"/>
            <a:ext cx="11163300" cy="4548814"/>
          </a:xfrm>
        </p:spPr>
        <p:txBody>
          <a:bodyPr numCol="3">
            <a:normAutofit/>
          </a:bodyPr>
          <a:lstStyle/>
          <a:p>
            <a:r>
              <a:rPr lang="en-US" sz="4400" dirty="0"/>
              <a:t>EC-6 Generalist</a:t>
            </a:r>
          </a:p>
          <a:p>
            <a:r>
              <a:rPr lang="en-US" sz="4400" dirty="0"/>
              <a:t>EC-6 Bilingual*</a:t>
            </a:r>
          </a:p>
          <a:p>
            <a:r>
              <a:rPr lang="en-US" sz="4400" dirty="0"/>
              <a:t>EC-12 </a:t>
            </a:r>
            <a:r>
              <a:rPr lang="en-US" sz="4400" dirty="0" err="1"/>
              <a:t>SpEd</a:t>
            </a:r>
            <a:r>
              <a:rPr lang="en-US" sz="4400" dirty="0"/>
              <a:t>*</a:t>
            </a:r>
          </a:p>
          <a:p>
            <a:endParaRPr lang="en-US" sz="4400" dirty="0"/>
          </a:p>
          <a:p>
            <a:r>
              <a:rPr lang="en-US" sz="4400" dirty="0"/>
              <a:t>4-8 Math*</a:t>
            </a:r>
          </a:p>
          <a:p>
            <a:r>
              <a:rPr lang="en-US" sz="4400" dirty="0"/>
              <a:t>4-8 Math/ Science*</a:t>
            </a:r>
          </a:p>
          <a:p>
            <a:r>
              <a:rPr lang="en-US" sz="4400" dirty="0"/>
              <a:t>4-8 ELAR/SS*</a:t>
            </a:r>
          </a:p>
          <a:p>
            <a:endParaRPr lang="en-US" sz="4400" dirty="0"/>
          </a:p>
          <a:p>
            <a:endParaRPr lang="en-US" sz="4400" dirty="0"/>
          </a:p>
          <a:p>
            <a:r>
              <a:rPr lang="en-US" sz="4400" dirty="0"/>
              <a:t>EC-12 Spanish*</a:t>
            </a:r>
          </a:p>
          <a:p>
            <a:r>
              <a:rPr lang="en-US" sz="4400" dirty="0"/>
              <a:t>EC-12 Theatre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D195B30-FF37-7F48-AAA9-AC882D01CD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8226709"/>
              </p:ext>
            </p:extLst>
          </p:nvPr>
        </p:nvGraphicFramePr>
        <p:xfrm>
          <a:off x="3575957" y="4808641"/>
          <a:ext cx="8335736" cy="1385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A5FEDDD-A1B6-4C2E-B972-581B6E874934}"/>
              </a:ext>
            </a:extLst>
          </p:cNvPr>
          <p:cNvSpPr txBox="1"/>
          <p:nvPr/>
        </p:nvSpPr>
        <p:spPr>
          <a:xfrm>
            <a:off x="2524991" y="6360968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CDDA9E-0E0B-4044-8893-1F099F9AF7EF}"/>
              </a:ext>
            </a:extLst>
          </p:cNvPr>
          <p:cNvSpPr txBox="1"/>
          <p:nvPr/>
        </p:nvSpPr>
        <p:spPr>
          <a:xfrm>
            <a:off x="9916510" y="626942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618172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68996-8D5C-D942-BC01-09BACE8E1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/>
          <a:lstStyle/>
          <a:p>
            <a:r>
              <a:rPr lang="en-US"/>
              <a:t>District partners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44073-A45B-B94D-B563-36D2E2B19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236278"/>
            <a:ext cx="11020097" cy="4916206"/>
          </a:xfrm>
        </p:spPr>
        <p:txBody>
          <a:bodyPr vert="horz" lIns="91440" tIns="45720" rIns="91440" bIns="45720" numCol="3" rtlCol="0" anchor="t">
            <a:normAutofit fontScale="92500" lnSpcReduction="20000"/>
          </a:bodyPr>
          <a:lstStyle/>
          <a:p>
            <a:r>
              <a:rPr lang="en-US" sz="2800"/>
              <a:t>Aldine ISD</a:t>
            </a:r>
          </a:p>
          <a:p>
            <a:r>
              <a:rPr lang="en-US" sz="2800"/>
              <a:t>Belton ISD</a:t>
            </a:r>
          </a:p>
          <a:p>
            <a:r>
              <a:rPr lang="en-US" sz="2800"/>
              <a:t>Brenham ISD</a:t>
            </a:r>
          </a:p>
          <a:p>
            <a:r>
              <a:rPr lang="en-US" sz="2800"/>
              <a:t>Bryan ISD</a:t>
            </a:r>
          </a:p>
          <a:p>
            <a:r>
              <a:rPr lang="en-US" sz="2800"/>
              <a:t>Clear Creek ISD</a:t>
            </a:r>
          </a:p>
          <a:p>
            <a:r>
              <a:rPr lang="en-US" sz="2800"/>
              <a:t>Cleveland ISD</a:t>
            </a:r>
          </a:p>
          <a:p>
            <a:r>
              <a:rPr lang="en-US" sz="2800"/>
              <a:t>Conroe ISD</a:t>
            </a:r>
          </a:p>
          <a:p>
            <a:r>
              <a:rPr lang="en-US" sz="2800"/>
              <a:t>Crosby ISD</a:t>
            </a:r>
          </a:p>
          <a:p>
            <a:r>
              <a:rPr lang="en-US" sz="2800"/>
              <a:t>Cy-Fair ISD</a:t>
            </a:r>
          </a:p>
          <a:p>
            <a:r>
              <a:rPr lang="en-US" sz="2800"/>
              <a:t>Hardin ISD</a:t>
            </a:r>
          </a:p>
          <a:p>
            <a:r>
              <a:rPr lang="en-US" sz="2800"/>
              <a:t>Humble IS</a:t>
            </a:r>
          </a:p>
          <a:p>
            <a:r>
              <a:rPr lang="en-US" sz="2800"/>
              <a:t>Huntsville ISD</a:t>
            </a:r>
          </a:p>
          <a:p>
            <a:r>
              <a:rPr lang="en-US" sz="2800"/>
              <a:t>Katy ISD</a:t>
            </a:r>
          </a:p>
          <a:p>
            <a:r>
              <a:rPr lang="en-US" sz="2800"/>
              <a:t>Klein ISD</a:t>
            </a:r>
          </a:p>
          <a:p>
            <a:r>
              <a:rPr lang="en-US" sz="2800"/>
              <a:t>Madisonville ISD</a:t>
            </a:r>
          </a:p>
          <a:p>
            <a:r>
              <a:rPr lang="en-US" sz="2800"/>
              <a:t>Magnolia ISD</a:t>
            </a:r>
          </a:p>
          <a:p>
            <a:r>
              <a:rPr lang="en-US" sz="2800"/>
              <a:t>New Caney ISD</a:t>
            </a:r>
          </a:p>
          <a:p>
            <a:r>
              <a:rPr lang="en-US" sz="2800"/>
              <a:t>New Waverly ISD</a:t>
            </a:r>
          </a:p>
          <a:p>
            <a:r>
              <a:rPr lang="en-US" sz="2800"/>
              <a:t>Onalaska ISD</a:t>
            </a:r>
          </a:p>
          <a:p>
            <a:r>
              <a:rPr lang="en-US" sz="2800"/>
              <a:t>Sealy ISD</a:t>
            </a:r>
          </a:p>
          <a:p>
            <a:r>
              <a:rPr lang="en-US" sz="2800"/>
              <a:t>SHSU Charter School</a:t>
            </a:r>
          </a:p>
          <a:p>
            <a:r>
              <a:rPr lang="en-US" sz="2800"/>
              <a:t>Splendora ISD</a:t>
            </a:r>
          </a:p>
          <a:p>
            <a:r>
              <a:rPr lang="en-US" sz="2800"/>
              <a:t>Spring ISD</a:t>
            </a:r>
          </a:p>
          <a:p>
            <a:r>
              <a:rPr lang="en-US" sz="2800"/>
              <a:t>Tomball ISD</a:t>
            </a:r>
          </a:p>
          <a:p>
            <a:r>
              <a:rPr lang="en-US" sz="2800"/>
              <a:t>Waller ISD</a:t>
            </a:r>
          </a:p>
          <a:p>
            <a:r>
              <a:rPr lang="en-US" sz="2800"/>
              <a:t>West Hardin CISD</a:t>
            </a:r>
          </a:p>
          <a:p>
            <a:r>
              <a:rPr lang="en-US" sz="2800"/>
              <a:t>Willis ISD</a:t>
            </a:r>
          </a:p>
          <a:p>
            <a:r>
              <a:rPr lang="en-US" sz="2800"/>
              <a:t>Groveton ISD</a:t>
            </a:r>
          </a:p>
          <a:p>
            <a:pPr>
              <a:buClr>
                <a:srgbClr val="C96B07"/>
              </a:buClr>
            </a:pPr>
            <a:r>
              <a:rPr lang="en-US" sz="2800"/>
              <a:t>Lumberton ISD</a:t>
            </a:r>
          </a:p>
          <a:p>
            <a:pPr>
              <a:buClr>
                <a:srgbClr val="C96B07"/>
              </a:buClr>
            </a:pPr>
            <a:r>
              <a:rPr lang="en-US" sz="2800" err="1"/>
              <a:t>Needville</a:t>
            </a:r>
            <a:r>
              <a:rPr lang="en-US" sz="2800"/>
              <a:t> ISD</a:t>
            </a:r>
          </a:p>
          <a:p>
            <a:pPr>
              <a:buClr>
                <a:srgbClr val="C96B07"/>
              </a:buClr>
            </a:pPr>
            <a:r>
              <a:rPr lang="en-US" sz="2800"/>
              <a:t>Royal ISD </a:t>
            </a:r>
            <a:endParaRPr lang="en-US"/>
          </a:p>
          <a:p>
            <a:pPr>
              <a:buClr>
                <a:srgbClr val="C96B07"/>
              </a:buClr>
            </a:pPr>
            <a:endParaRPr lang="en-US" sz="2800"/>
          </a:p>
          <a:p>
            <a:endParaRPr lang="en-US" sz="2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8C8892-54BA-4996-B368-6EBBBB28B917}"/>
              </a:ext>
            </a:extLst>
          </p:cNvPr>
          <p:cNvSpPr txBox="1"/>
          <p:nvPr/>
        </p:nvSpPr>
        <p:spPr>
          <a:xfrm>
            <a:off x="9452264" y="6257059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                       </a:t>
            </a:r>
          </a:p>
        </p:txBody>
      </p:sp>
    </p:spTree>
    <p:extLst>
      <p:ext uri="{BB962C8B-B14F-4D97-AF65-F5344CB8AC3E}">
        <p14:creationId xmlns:p14="http://schemas.microsoft.com/office/powerpoint/2010/main" val="853428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75F651-6481-2E44-9A11-A62764C63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Admissions</a:t>
            </a:r>
          </a:p>
        </p:txBody>
      </p:sp>
    </p:spTree>
    <p:extLst>
      <p:ext uri="{BB962C8B-B14F-4D97-AF65-F5344CB8AC3E}">
        <p14:creationId xmlns:p14="http://schemas.microsoft.com/office/powerpoint/2010/main" val="31561692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SHSU Themed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F78E1E"/>
      </a:accent1>
      <a:accent2>
        <a:srgbClr val="004990"/>
      </a:accent2>
      <a:accent3>
        <a:srgbClr val="807F83"/>
      </a:accent3>
      <a:accent4>
        <a:srgbClr val="569BBE"/>
      </a:accent4>
      <a:accent5>
        <a:srgbClr val="5F6061"/>
      </a:accent5>
      <a:accent6>
        <a:srgbClr val="EEE1C6"/>
      </a:accent6>
      <a:hlink>
        <a:srgbClr val="695E49"/>
      </a:hlink>
      <a:folHlink>
        <a:srgbClr val="3B6E8F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E5CD4CF-E933-7441-B625-51A2468A2084}" vid="{472E0F79-7DEC-D14D-8543-33F145AB0A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59C56E95E33546A36FFDBCA8ADFABA" ma:contentTypeVersion="7" ma:contentTypeDescription="Create a new document." ma:contentTypeScope="" ma:versionID="89de0a2faebfdeca7f5621c982f43c58">
  <xsd:schema xmlns:xsd="http://www.w3.org/2001/XMLSchema" xmlns:xs="http://www.w3.org/2001/XMLSchema" xmlns:p="http://schemas.microsoft.com/office/2006/metadata/properties" xmlns:ns3="ef110ca7-7925-4746-b87b-c222f2c6dd92" xmlns:ns4="92a0ebf7-e390-4005-a172-51027c65ddaa" targetNamespace="http://schemas.microsoft.com/office/2006/metadata/properties" ma:root="true" ma:fieldsID="498d2d3489c4aa54a31c6bd9fe561ea5" ns3:_="" ns4:_="">
    <xsd:import namespace="ef110ca7-7925-4746-b87b-c222f2c6dd92"/>
    <xsd:import namespace="92a0ebf7-e390-4005-a172-51027c65dda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110ca7-7925-4746-b87b-c222f2c6dd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a0ebf7-e390-4005-a172-51027c65dda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2a0ebf7-e390-4005-a172-51027c65ddaa">
      <UserInfo>
        <DisplayName>Nale, Geronima</DisplayName>
        <AccountId>45</AccountId>
        <AccountType/>
      </UserInfo>
      <UserInfo>
        <DisplayName>Thompson, Jamie</DisplayName>
        <AccountId>13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A4972D8-2AC4-47EF-B49F-2DF7BEFFFE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9FF06C-9312-422B-AF8E-ACCC57277D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110ca7-7925-4746-b87b-c222f2c6dd92"/>
    <ds:schemaRef ds:uri="92a0ebf7-e390-4005-a172-51027c65dd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43D18E6-819F-4C68-B93C-CAEB52139F76}">
  <ds:schemaRefs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92a0ebf7-e390-4005-a172-51027c65ddaa"/>
    <ds:schemaRef ds:uri="ef110ca7-7925-4746-b87b-c222f2c6dd92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13174</TotalTime>
  <Words>1001</Words>
  <Application>Microsoft Office PowerPoint</Application>
  <PresentationFormat>Widescreen</PresentationFormat>
  <Paragraphs>164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Rockwell</vt:lpstr>
      <vt:lpstr>Rockwell Condensed</vt:lpstr>
      <vt:lpstr>Wingdings</vt:lpstr>
      <vt:lpstr>Wood Type</vt:lpstr>
      <vt:lpstr>Informational meeting</vt:lpstr>
      <vt:lpstr>Friendly Reminders</vt:lpstr>
      <vt:lpstr>PowerPoint Presentation</vt:lpstr>
      <vt:lpstr>Contact:</vt:lpstr>
      <vt:lpstr>Program Overview</vt:lpstr>
      <vt:lpstr>Benefits</vt:lpstr>
      <vt:lpstr>Certification Areas</vt:lpstr>
      <vt:lpstr>District partners</vt:lpstr>
      <vt:lpstr>Admissions</vt:lpstr>
      <vt:lpstr>When do I apply? First Semester of YLR/Field 3/Methods</vt:lpstr>
      <vt:lpstr>Required</vt:lpstr>
      <vt:lpstr>Admission Checklist: Apply by  March 1st </vt:lpstr>
      <vt:lpstr>Timeline</vt:lpstr>
      <vt:lpstr>Directions for applying</vt:lpstr>
      <vt:lpstr>Cohort 12</vt:lpstr>
      <vt:lpstr>FAQ's</vt:lpstr>
      <vt:lpstr>FAQ's</vt:lpstr>
      <vt:lpstr>If you are interested in Cohort 12: What should you do now?</vt:lpstr>
      <vt:lpstr>Any questions?</vt:lpstr>
      <vt:lpstr>Contact me: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Informational meeting</dc:title>
  <dc:creator>Ellis, Christina</dc:creator>
  <cp:lastModifiedBy>Parker, Michelle</cp:lastModifiedBy>
  <cp:revision>17</cp:revision>
  <cp:lastPrinted>2023-02-07T21:23:15Z</cp:lastPrinted>
  <dcterms:created xsi:type="dcterms:W3CDTF">2019-09-06T20:17:46Z</dcterms:created>
  <dcterms:modified xsi:type="dcterms:W3CDTF">2024-02-12T23:40:07Z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0x0101004259C56E95E33546A36FFDBCA8ADFABA</vt:lpwstr>
  </property>
</Properties>
</file>