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43"/>
  </p:notesMasterIdLst>
  <p:handoutMasterIdLst>
    <p:handoutMasterId r:id="rId44"/>
  </p:handoutMasterIdLst>
  <p:sldIdLst>
    <p:sldId id="256" r:id="rId3"/>
    <p:sldId id="264" r:id="rId4"/>
    <p:sldId id="318" r:id="rId5"/>
    <p:sldId id="332" r:id="rId6"/>
    <p:sldId id="265" r:id="rId7"/>
    <p:sldId id="314" r:id="rId8"/>
    <p:sldId id="310" r:id="rId9"/>
    <p:sldId id="331" r:id="rId10"/>
    <p:sldId id="283" r:id="rId11"/>
    <p:sldId id="261" r:id="rId12"/>
    <p:sldId id="317" r:id="rId13"/>
    <p:sldId id="316" r:id="rId14"/>
    <p:sldId id="276" r:id="rId15"/>
    <p:sldId id="309" r:id="rId16"/>
    <p:sldId id="326" r:id="rId17"/>
    <p:sldId id="333" r:id="rId18"/>
    <p:sldId id="282" r:id="rId19"/>
    <p:sldId id="268" r:id="rId20"/>
    <p:sldId id="267" r:id="rId21"/>
    <p:sldId id="277" r:id="rId22"/>
    <p:sldId id="298" r:id="rId23"/>
    <p:sldId id="322" r:id="rId24"/>
    <p:sldId id="323" r:id="rId25"/>
    <p:sldId id="324" r:id="rId26"/>
    <p:sldId id="302" r:id="rId27"/>
    <p:sldId id="330" r:id="rId28"/>
    <p:sldId id="306" r:id="rId29"/>
    <p:sldId id="287" r:id="rId30"/>
    <p:sldId id="328" r:id="rId31"/>
    <p:sldId id="329" r:id="rId32"/>
    <p:sldId id="288" r:id="rId33"/>
    <p:sldId id="307" r:id="rId34"/>
    <p:sldId id="319" r:id="rId35"/>
    <p:sldId id="334" r:id="rId36"/>
    <p:sldId id="308" r:id="rId37"/>
    <p:sldId id="320" r:id="rId38"/>
    <p:sldId id="325" r:id="rId39"/>
    <p:sldId id="335" r:id="rId40"/>
    <p:sldId id="297" r:id="rId41"/>
    <p:sldId id="327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F01D5-D168-43EF-987D-C1E7A668A60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999A6-8EE3-4CC2-AAB8-47A76F66A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55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C1CB-828E-4FDF-A3BB-FFC0DD1385C6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4033"/>
            <a:ext cx="5485158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23671-C1B3-4508-B28C-4372689A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84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40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37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75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22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24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15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86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91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1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0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68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12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30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5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24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71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2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04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14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8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93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6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6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5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1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06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60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523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7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4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9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8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3671-C1B3-4508-B28C-4372689AA5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3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4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4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7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90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30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94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6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66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0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6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4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3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794C02-E470-4BF1-965F-251697400EE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71888A-A73A-4665-A364-E6EBE84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90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7780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16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4"/>
        </a:buBlip>
        <a:defRPr sz="22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5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5"/>
        </a:buBlip>
        <a:defRPr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5"/>
        </a:buBlip>
        <a:defRPr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mholder@shsu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College of Sciences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2013 State of the College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50267" cy="152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 2013 Largest College by Majors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at SHSU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Data as of 8/27/2013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828800"/>
            <a:ext cx="5715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College                         Total Count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Business </a:t>
            </a:r>
            <a:r>
              <a:rPr lang="en-US" b="1" dirty="0">
                <a:solidFill>
                  <a:schemeClr val="bg1"/>
                </a:solidFill>
              </a:rPr>
              <a:t>Administration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3422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Criminal </a:t>
            </a:r>
            <a:r>
              <a:rPr lang="en-US" b="1" dirty="0">
                <a:solidFill>
                  <a:schemeClr val="bg1"/>
                </a:solidFill>
              </a:rPr>
              <a:t>Justice          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3155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Education                 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3717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Fine Arts and Mass </a:t>
            </a:r>
            <a:r>
              <a:rPr lang="en-US" b="1" dirty="0" err="1" smtClean="0">
                <a:solidFill>
                  <a:schemeClr val="bg1"/>
                </a:solidFill>
              </a:rPr>
              <a:t>Comm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1851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Health Sciences                                                  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Humanities </a:t>
            </a:r>
            <a:r>
              <a:rPr lang="en-US" b="1" dirty="0">
                <a:solidFill>
                  <a:schemeClr val="bg1"/>
                </a:solidFill>
              </a:rPr>
              <a:t>and Social Sciences             </a:t>
            </a:r>
            <a:r>
              <a:rPr lang="en-US" b="1" dirty="0" smtClean="0">
                <a:solidFill>
                  <a:schemeClr val="bg1"/>
                </a:solidFill>
              </a:rPr>
              <a:t>   2789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Sciences                                                        4242</a:t>
            </a:r>
          </a:p>
          <a:p>
            <a:r>
              <a:rPr lang="en-US" b="1" dirty="0">
                <a:solidFill>
                  <a:schemeClr val="bg1"/>
                </a:solidFill>
              </a:rPr>
              <a:t>No College Designated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 50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Grand Total              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19226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5553" y="5181600"/>
            <a:ext cx="576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22% of all SHSU students are in this college.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2012, COS had 3815 students ~this date. Up 11%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85800"/>
            <a:ext cx="7162800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	</a:t>
            </a:r>
            <a:r>
              <a:rPr lang="en-US" sz="1050" dirty="0" smtClean="0"/>
              <a:t>	</a:t>
            </a:r>
            <a:r>
              <a:rPr lang="en-US" sz="11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</a:t>
            </a:r>
            <a:r>
              <a:rPr lang="en-US" sz="1200" b="1" u="sng" dirty="0" smtClean="0">
                <a:solidFill>
                  <a:schemeClr val="bg1"/>
                </a:solidFill>
              </a:rPr>
              <a:t>2013/2012</a:t>
            </a:r>
            <a:endParaRPr lang="en-US" sz="1200" b="1" u="sng" dirty="0">
              <a:solidFill>
                <a:schemeClr val="bg1"/>
              </a:solidFill>
            </a:endParaRPr>
          </a:p>
          <a:p>
            <a:r>
              <a:rPr lang="en-US" sz="1050" dirty="0" smtClean="0"/>
              <a:t>		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	</a:t>
            </a:r>
            <a:r>
              <a:rPr lang="en-US" sz="1050" b="1" dirty="0" smtClean="0">
                <a:solidFill>
                  <a:schemeClr val="bg1"/>
                </a:solidFill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</a:rPr>
              <a:t>Freshman                                                                   1323/1195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		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</a:rPr>
              <a:t>	Sophomore                                                                  906/836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		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</a:rPr>
              <a:t>	Junior                                                                            859/741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		Senior                                                                            946/860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</a:rPr>
              <a:t>	Masters                                                                         199/149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		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		Post </a:t>
            </a:r>
            <a:r>
              <a:rPr lang="en-US" sz="1400" b="1" dirty="0">
                <a:solidFill>
                  <a:schemeClr val="bg1"/>
                </a:solidFill>
              </a:rPr>
              <a:t>Baccalaureate                                                  </a:t>
            </a:r>
            <a:r>
              <a:rPr lang="en-US" sz="1400" b="1" dirty="0" smtClean="0">
                <a:solidFill>
                  <a:schemeClr val="bg1"/>
                </a:solidFill>
              </a:rPr>
              <a:t>       6/34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		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		College of Sciences                                                         4242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		Grand Total                                                                      19,226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554867" cy="1524000"/>
          </a:xfrm>
        </p:spPr>
        <p:txBody>
          <a:bodyPr/>
          <a:lstStyle/>
          <a:p>
            <a:r>
              <a:rPr lang="en-US" dirty="0" smtClean="0"/>
              <a:t>Credit Hours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5478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Compared to 2012, 53,515, Up 6%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24.8% of all credit hours from Sciences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51160"/>
            <a:ext cx="655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No College Designated                                     24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Business Administration                            34,010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Humanities and Social Sciences               64,817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Academic Affairs                                         2,797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Criminal Justice                                          20,847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Sciences                                                       56,524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Fine Arts and Mass Comm.                       17,424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Education                                                    31,468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Grand Total                                              227,911</a:t>
            </a:r>
          </a:p>
        </p:txBody>
      </p:sp>
    </p:spTree>
    <p:extLst>
      <p:ext uri="{BB962C8B-B14F-4D97-AF65-F5344CB8AC3E}">
        <p14:creationId xmlns:p14="http://schemas.microsoft.com/office/powerpoint/2010/main" val="24829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 of Science Graduates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625457"/>
              </p:ext>
            </p:extLst>
          </p:nvPr>
        </p:nvGraphicFramePr>
        <p:xfrm>
          <a:off x="304801" y="533400"/>
          <a:ext cx="70103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1245742"/>
                <a:gridCol w="1931060"/>
                <a:gridCol w="19285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2011/</a:t>
                      </a:r>
                    </a:p>
                    <a:p>
                      <a:r>
                        <a:rPr lang="en-US" dirty="0" smtClean="0"/>
                        <a:t>Fall 2012</a:t>
                      </a:r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2</a:t>
                      </a:r>
                      <a:r>
                        <a:rPr lang="en-US" dirty="0" smtClean="0"/>
                        <a:t>012/</a:t>
                      </a:r>
                    </a:p>
                    <a:p>
                      <a:r>
                        <a:rPr lang="en-US" dirty="0" smtClean="0"/>
                        <a:t>Spring 2013</a:t>
                      </a:r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</a:t>
                      </a:r>
                      <a:r>
                        <a:rPr lang="en-US" baseline="0" dirty="0" smtClean="0"/>
                        <a:t> 2</a:t>
                      </a:r>
                      <a:r>
                        <a:rPr lang="en-US" dirty="0" smtClean="0"/>
                        <a:t>012/</a:t>
                      </a:r>
                    </a:p>
                    <a:p>
                      <a:r>
                        <a:rPr lang="en-US" dirty="0" smtClean="0"/>
                        <a:t>Summer 2013</a:t>
                      </a:r>
                      <a:endParaRPr lang="en-US" dirty="0"/>
                    </a:p>
                  </a:txBody>
                  <a:tcPr marL="72831" marR="728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Undergraduate</a:t>
                      </a:r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190/191</a:t>
                      </a:r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243/279</a:t>
                      </a:r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83/109</a:t>
                      </a:r>
                      <a:endParaRPr lang="en-US" dirty="0"/>
                    </a:p>
                  </a:txBody>
                  <a:tcPr marL="72831" marR="728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Graduate</a:t>
                      </a:r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26/23</a:t>
                      </a:r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44/37</a:t>
                      </a:r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15/20</a:t>
                      </a:r>
                    </a:p>
                  </a:txBody>
                  <a:tcPr marL="72831" marR="728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216/214</a:t>
                      </a:r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287/316</a:t>
                      </a:r>
                      <a:endParaRPr lang="en-US" dirty="0"/>
                    </a:p>
                  </a:txBody>
                  <a:tcPr marL="72831" marR="728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98/129</a:t>
                      </a:r>
                      <a:endParaRPr lang="en-US" dirty="0"/>
                    </a:p>
                  </a:txBody>
                  <a:tcPr marL="72831" marR="72831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259080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Undergraduate up by 12%, graduate down 6%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6554867" cy="1524000"/>
          </a:xfrm>
        </p:spPr>
        <p:txBody>
          <a:bodyPr/>
          <a:lstStyle/>
          <a:p>
            <a:r>
              <a:rPr lang="en-US" b="1" dirty="0" smtClean="0"/>
              <a:t>Teaching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78486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sz="3800" b="1" dirty="0" smtClean="0"/>
              <a:t>Teaching Awards and Accomplishments</a:t>
            </a:r>
          </a:p>
          <a:p>
            <a:pPr lvl="1"/>
            <a:r>
              <a:rPr lang="en-US" sz="3800" b="1" dirty="0" smtClean="0"/>
              <a:t>Agriculture faculty won national teaching awards (Dr. Kelley, Dr. Beverly, and Dr. Lane) from NACTA</a:t>
            </a:r>
          </a:p>
          <a:p>
            <a:pPr lvl="1"/>
            <a:r>
              <a:rPr lang="en-US" sz="3800" b="1" dirty="0"/>
              <a:t>National Agricultural Teaching Assistant Award of Merit presented to Ms. Casey Page, MS in Agriculture</a:t>
            </a:r>
          </a:p>
          <a:p>
            <a:pPr lvl="1"/>
            <a:r>
              <a:rPr lang="en-US" sz="3800" b="1" dirty="0" smtClean="0"/>
              <a:t>Dr. Todd Primm was a NSF Vision and Change Leadership “PULSE” Fellow</a:t>
            </a:r>
          </a:p>
        </p:txBody>
      </p:sp>
    </p:spTree>
    <p:extLst>
      <p:ext uri="{BB962C8B-B14F-4D97-AF65-F5344CB8AC3E}">
        <p14:creationId xmlns:p14="http://schemas.microsoft.com/office/powerpoint/2010/main" val="9270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6554867" cy="1524000"/>
          </a:xfrm>
        </p:spPr>
        <p:txBody>
          <a:bodyPr/>
          <a:lstStyle/>
          <a:p>
            <a:r>
              <a:rPr lang="en-US" b="1" dirty="0" smtClean="0"/>
              <a:t>Teaching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8486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Curriculum and Degree Programs</a:t>
            </a:r>
          </a:p>
          <a:p>
            <a:pPr lvl="1"/>
            <a:r>
              <a:rPr lang="en-US" sz="2800" b="1" dirty="0" smtClean="0"/>
              <a:t>Core curriculum approved</a:t>
            </a:r>
          </a:p>
          <a:p>
            <a:pPr lvl="1"/>
            <a:r>
              <a:rPr lang="en-US" sz="2800" b="1" dirty="0" smtClean="0"/>
              <a:t>Graduated two classes of nursing graduates with 88% pass rate on licensing exam</a:t>
            </a:r>
          </a:p>
          <a:p>
            <a:pPr lvl="1"/>
            <a:r>
              <a:rPr lang="en-US" sz="2800" b="1" dirty="0" smtClean="0"/>
              <a:t>First BS in Biomedical Science graduates</a:t>
            </a:r>
          </a:p>
          <a:p>
            <a:pPr lvl="1"/>
            <a:r>
              <a:rPr lang="en-US" sz="2800" b="1" dirty="0" smtClean="0"/>
              <a:t>PhD in Forensic Science and PhD in Instructional Technology approved by TSUS BOR; COS faculty involved with both programs</a:t>
            </a:r>
          </a:p>
        </p:txBody>
      </p:sp>
    </p:spTree>
    <p:extLst>
      <p:ext uri="{BB962C8B-B14F-4D97-AF65-F5344CB8AC3E}">
        <p14:creationId xmlns:p14="http://schemas.microsoft.com/office/powerpoint/2010/main" val="40228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67400"/>
            <a:ext cx="6554867" cy="1524000"/>
          </a:xfrm>
        </p:spPr>
        <p:txBody>
          <a:bodyPr/>
          <a:lstStyle/>
          <a:p>
            <a:r>
              <a:rPr lang="en-US" b="1" dirty="0" smtClean="0"/>
              <a:t>Teaching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848600" cy="5867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Curriculum and Degree Programs</a:t>
            </a:r>
          </a:p>
          <a:p>
            <a:pPr lvl="1"/>
            <a:r>
              <a:rPr lang="en-US" sz="2400" b="1" dirty="0" smtClean="0"/>
              <a:t>TSUS BOR approval for new BS degrees in CS and AGIT; THECB review underway</a:t>
            </a:r>
          </a:p>
          <a:p>
            <a:pPr lvl="2"/>
            <a:r>
              <a:rPr lang="en-US" sz="2400" b="1" dirty="0"/>
              <a:t>Bachelor of Science </a:t>
            </a:r>
            <a:r>
              <a:rPr lang="en-US" sz="2400" b="1" dirty="0" smtClean="0"/>
              <a:t>with </a:t>
            </a:r>
            <a:r>
              <a:rPr lang="en-US" sz="2400" b="1" dirty="0"/>
              <a:t>a major </a:t>
            </a:r>
            <a:r>
              <a:rPr lang="en-US" sz="2400" b="1" dirty="0" smtClean="0"/>
              <a:t>in Agricultural Communications</a:t>
            </a:r>
          </a:p>
          <a:p>
            <a:pPr lvl="2"/>
            <a:r>
              <a:rPr lang="en-US" sz="2400" b="1" dirty="0"/>
              <a:t>Bachelor of Science </a:t>
            </a:r>
            <a:r>
              <a:rPr lang="en-US" sz="2400" b="1" dirty="0" smtClean="0"/>
              <a:t>with </a:t>
            </a:r>
            <a:r>
              <a:rPr lang="en-US" sz="2400" b="1" dirty="0"/>
              <a:t>a major in Electronics and Computer Engineering </a:t>
            </a:r>
            <a:r>
              <a:rPr lang="en-US" sz="2400" b="1" dirty="0" smtClean="0"/>
              <a:t>Technology</a:t>
            </a:r>
          </a:p>
          <a:p>
            <a:pPr lvl="2"/>
            <a:r>
              <a:rPr lang="en-US" sz="2400" b="1" dirty="0" smtClean="0"/>
              <a:t>Bachelor of Science with a major in Software Engineering</a:t>
            </a:r>
          </a:p>
          <a:p>
            <a:pPr lvl="1"/>
            <a:r>
              <a:rPr lang="en-US" sz="2400" b="1" dirty="0" smtClean="0"/>
              <a:t>Developing Full Proposal for PhD in Digital Forensics</a:t>
            </a:r>
          </a:p>
          <a:p>
            <a:pPr lvl="1"/>
            <a:r>
              <a:rPr lang="en-US" sz="2400" b="1" dirty="0"/>
              <a:t>Developing an Online Master of Agriculture degree in Sustainable Agriculture and Food Environment (SAFE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86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and scholarship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Faculty Research Grant: </a:t>
            </a:r>
            <a:r>
              <a:rPr lang="en-US" b="1" dirty="0" smtClean="0"/>
              <a:t>4 </a:t>
            </a:r>
            <a:r>
              <a:rPr lang="en-US" b="1" dirty="0"/>
              <a:t>out of the 10 awards were to COS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6554867" cy="3767670"/>
          </a:xfrm>
        </p:spPr>
        <p:txBody>
          <a:bodyPr>
            <a:noAutofit/>
          </a:bodyPr>
          <a:lstStyle/>
          <a:p>
            <a:r>
              <a:rPr lang="en-US" sz="2400" dirty="0"/>
              <a:t>Chen, Lei</a:t>
            </a:r>
            <a:br>
              <a:rPr lang="en-US" sz="2400" dirty="0"/>
            </a:br>
            <a:r>
              <a:rPr lang="en-US" sz="2400" b="1" dirty="0"/>
              <a:t>“Investigating Steganography and Digital Forensics in Video Games”</a:t>
            </a:r>
            <a:endParaRPr lang="en-US" sz="2400" dirty="0"/>
          </a:p>
          <a:p>
            <a:r>
              <a:rPr lang="en-US" sz="2400" dirty="0" smtClean="0"/>
              <a:t>Neudorf</a:t>
            </a:r>
            <a:r>
              <a:rPr lang="en-US" sz="2400" dirty="0"/>
              <a:t>, Diane</a:t>
            </a:r>
            <a:br>
              <a:rPr lang="en-US" sz="2400" dirty="0"/>
            </a:br>
            <a:r>
              <a:rPr lang="en-US" sz="2400" b="1" dirty="0"/>
              <a:t>“Fledgling survival in urban and forested ecosystems”</a:t>
            </a:r>
            <a:endParaRPr lang="en-US" sz="2400" dirty="0"/>
          </a:p>
          <a:p>
            <a:r>
              <a:rPr lang="en-US" sz="2400" dirty="0" err="1" smtClean="0"/>
              <a:t>Varol</a:t>
            </a:r>
            <a:r>
              <a:rPr lang="en-US" sz="2400" dirty="0"/>
              <a:t>, </a:t>
            </a:r>
            <a:r>
              <a:rPr lang="en-US" sz="2400" dirty="0" err="1"/>
              <a:t>Cihan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“Diagnosing Liver Cirrhosis with Communications Technology”</a:t>
            </a:r>
            <a:endParaRPr lang="en-US" sz="2400" dirty="0"/>
          </a:p>
          <a:p>
            <a:r>
              <a:rPr lang="en-US" sz="2400" dirty="0"/>
              <a:t>Walker, Joel</a:t>
            </a:r>
            <a:br>
              <a:rPr lang="en-US" sz="2400" dirty="0"/>
            </a:br>
            <a:r>
              <a:rPr lang="en-US" sz="2400" b="1" dirty="0"/>
              <a:t>“Testing No-Scale F-SU(5) at the Large Hadron Collider”</a:t>
            </a:r>
            <a:endParaRPr lang="en-US" sz="2400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Deadline to apply is Oct. 14, 2013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17" y="5638800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Enhancement Research Grants: 6 out of the 10 awards were to COS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078"/>
            <a:ext cx="8686800" cy="5791200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Cook</a:t>
            </a:r>
            <a:r>
              <a:rPr lang="en-US" sz="4200" dirty="0"/>
              <a:t>, Tamara</a:t>
            </a:r>
            <a:br>
              <a:rPr lang="en-US" sz="4200" dirty="0"/>
            </a:br>
            <a:r>
              <a:rPr lang="en-US" sz="4200" b="1" dirty="0"/>
              <a:t>“Gregarines Parasitizing </a:t>
            </a:r>
            <a:r>
              <a:rPr lang="en-US" sz="4200" b="1" dirty="0" err="1"/>
              <a:t>Zygoptera</a:t>
            </a:r>
            <a:r>
              <a:rPr lang="en-US" sz="4200" b="1" dirty="0"/>
              <a:t> along the U.S. Gulf Coast”</a:t>
            </a:r>
            <a:endParaRPr lang="en-US" sz="4200" dirty="0"/>
          </a:p>
          <a:p>
            <a:r>
              <a:rPr lang="en-US" sz="4200" dirty="0" smtClean="0"/>
              <a:t>Haines</a:t>
            </a:r>
            <a:r>
              <a:rPr lang="en-US" sz="4200" dirty="0"/>
              <a:t>, Donovan</a:t>
            </a:r>
            <a:br>
              <a:rPr lang="en-US" sz="4200" dirty="0"/>
            </a:br>
            <a:r>
              <a:rPr lang="en-US" sz="4200" b="1" dirty="0"/>
              <a:t>“Human Decomposition Volatile Measurement For Microbiological Correlation”</a:t>
            </a:r>
            <a:endParaRPr lang="en-US" sz="4200" dirty="0"/>
          </a:p>
          <a:p>
            <a:r>
              <a:rPr lang="en-US" sz="4200" dirty="0"/>
              <a:t>Harper, James</a:t>
            </a:r>
            <a:br>
              <a:rPr lang="en-US" sz="4200" dirty="0"/>
            </a:br>
            <a:r>
              <a:rPr lang="en-US" sz="4200" b="1" dirty="0"/>
              <a:t>“Mitochondrial Membrane Lipids and Aging in Diverse Taxa”</a:t>
            </a:r>
            <a:endParaRPr lang="en-US" sz="4200" dirty="0"/>
          </a:p>
          <a:p>
            <a:r>
              <a:rPr lang="en-US" sz="4200" dirty="0"/>
              <a:t>Mukherjee, </a:t>
            </a:r>
            <a:r>
              <a:rPr lang="en-US" sz="4200" dirty="0" err="1"/>
              <a:t>Falguni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4200" b="1" dirty="0"/>
              <a:t>“Actor Networks of GIS Construction in India”</a:t>
            </a:r>
            <a:endParaRPr lang="en-US" sz="4200" dirty="0"/>
          </a:p>
          <a:p>
            <a:r>
              <a:rPr lang="en-US" sz="4200" dirty="0" err="1" smtClean="0"/>
              <a:t>Seeling</a:t>
            </a:r>
            <a:r>
              <a:rPr lang="en-US" sz="4200" dirty="0"/>
              <a:t>, Joni</a:t>
            </a:r>
            <a:br>
              <a:rPr lang="en-US" sz="4200" dirty="0"/>
            </a:br>
            <a:r>
              <a:rPr lang="en-US" sz="4200" b="1" dirty="0"/>
              <a:t>“PP2A B56 regulatory subunits as tumor suppressors”</a:t>
            </a:r>
            <a:endParaRPr lang="en-US" sz="4200" dirty="0"/>
          </a:p>
          <a:p>
            <a:r>
              <a:rPr lang="en-US" sz="4200" dirty="0"/>
              <a:t>Wozniak, Jeffrey</a:t>
            </a:r>
            <a:br>
              <a:rPr lang="en-US" sz="4200" dirty="0"/>
            </a:br>
            <a:r>
              <a:rPr lang="en-US" sz="4200" b="1" dirty="0"/>
              <a:t>“Investigating the role of Hydrological Connectivity in Coastal Ecosystems”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2968" y="6416351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Deadline to apply is Oct. 7,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2286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533400"/>
            <a:ext cx="8382000" cy="6172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800" b="1" dirty="0" smtClean="0"/>
              <a:t>Presentation of College Awards</a:t>
            </a:r>
          </a:p>
          <a:p>
            <a:r>
              <a:rPr lang="en-US" sz="2800" b="1" dirty="0" smtClean="0"/>
              <a:t>Recognition of Tenure and Promotion </a:t>
            </a:r>
          </a:p>
          <a:p>
            <a:r>
              <a:rPr lang="en-US" sz="2800" b="1" dirty="0" smtClean="0"/>
              <a:t>Dean’s Office and College Staff Introductions</a:t>
            </a:r>
          </a:p>
          <a:p>
            <a:r>
              <a:rPr lang="en-US" sz="2800" b="1" dirty="0" smtClean="0"/>
              <a:t>New Faculty and Staff Introductions</a:t>
            </a:r>
          </a:p>
          <a:p>
            <a:r>
              <a:rPr lang="en-US" sz="2800" b="1" dirty="0" smtClean="0"/>
              <a:t>Year in Review</a:t>
            </a:r>
          </a:p>
          <a:p>
            <a:pPr lvl="1"/>
            <a:r>
              <a:rPr lang="en-US" sz="2600" b="1" dirty="0" smtClean="0"/>
              <a:t>Legislative Update</a:t>
            </a:r>
          </a:p>
          <a:p>
            <a:pPr lvl="1"/>
            <a:r>
              <a:rPr lang="en-US" sz="2800" b="1" dirty="0" smtClean="0"/>
              <a:t>Enrollment and Teaching</a:t>
            </a:r>
          </a:p>
          <a:p>
            <a:pPr lvl="1"/>
            <a:r>
              <a:rPr lang="en-US" sz="2800" b="1" dirty="0" smtClean="0"/>
              <a:t>Research and Scholarship</a:t>
            </a:r>
          </a:p>
          <a:p>
            <a:pPr lvl="1"/>
            <a:r>
              <a:rPr lang="en-US" sz="2800" b="1" dirty="0" smtClean="0"/>
              <a:t>Service</a:t>
            </a:r>
          </a:p>
          <a:p>
            <a:pPr lvl="1"/>
            <a:r>
              <a:rPr lang="en-US" sz="2800" b="1" dirty="0" smtClean="0"/>
              <a:t>International Activities</a:t>
            </a:r>
          </a:p>
          <a:p>
            <a:r>
              <a:rPr lang="en-US" sz="2800" b="1" dirty="0" smtClean="0"/>
              <a:t>Review of College Goals for 2012-2013</a:t>
            </a:r>
          </a:p>
          <a:p>
            <a:r>
              <a:rPr lang="en-US" sz="2800" b="1" dirty="0" smtClean="0"/>
              <a:t>New Goals for 2013-2014</a:t>
            </a:r>
          </a:p>
        </p:txBody>
      </p:sp>
    </p:spTree>
    <p:extLst>
      <p:ext uri="{BB962C8B-B14F-4D97-AF65-F5344CB8AC3E}">
        <p14:creationId xmlns:p14="http://schemas.microsoft.com/office/powerpoint/2010/main" val="41204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91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External Funding Applications, Awards and Active Grants (9/1/12-8/31/13)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01375"/>
              </p:ext>
            </p:extLst>
          </p:nvPr>
        </p:nvGraphicFramePr>
        <p:xfrm>
          <a:off x="228600" y="1066801"/>
          <a:ext cx="8685133" cy="542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545"/>
                <a:gridCol w="898511"/>
                <a:gridCol w="955117"/>
                <a:gridCol w="1068361"/>
                <a:gridCol w="1040129"/>
                <a:gridCol w="927735"/>
                <a:gridCol w="927735"/>
              </a:tblGrid>
              <a:tr h="10592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</a:t>
                      </a:r>
                    </a:p>
                    <a:p>
                      <a:r>
                        <a:rPr lang="en-US" sz="1600" dirty="0" smtClean="0"/>
                        <a:t>Apps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New Awards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Active Awards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</a:tr>
              <a:tr h="57775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Agricultural and Industrial Sciences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$1,702,737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$1,180,694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$120,352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60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Biology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$1,399,289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$324,265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$82,852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60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Chemistry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$752,780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$379,557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$37,908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60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Computer Science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$353,267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$249,997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$111,809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60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Geography/Geology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$100,000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$26,370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60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Math</a:t>
                      </a:r>
                      <a:r>
                        <a:rPr lang="en-US" sz="1200" b="1" baseline="0" dirty="0" smtClean="0"/>
                        <a:t> and Statistics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$1,631,959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3*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$86,833*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$310,282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60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Physics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$265,805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$20,310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$37,130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0885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34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$6,105,837</a:t>
                      </a:r>
                    </a:p>
                    <a:p>
                      <a:pPr algn="ctr"/>
                      <a:r>
                        <a:rPr lang="en-US" sz="1200" b="1" dirty="0" smtClean="0"/>
                        <a:t>(up 9% over 2012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16*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$2,325,823*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$726,703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488668"/>
            <a:ext cx="768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*Indicates additional pending award (amount not yet determined)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Awards and Active Grants </a:t>
            </a:r>
            <a:br>
              <a:rPr lang="en-US" dirty="0" smtClean="0"/>
            </a:br>
            <a:r>
              <a:rPr lang="en-US" dirty="0" smtClean="0"/>
              <a:t>2012-2013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100" b="1" dirty="0" smtClean="0"/>
              <a:t>Agriculture/Industrial Technology- Received major award on renewable energy education from USDA (&gt;$750,000); new relationships with Texas Military Forces for multiple contracts</a:t>
            </a:r>
          </a:p>
          <a:p>
            <a:r>
              <a:rPr lang="en-US" sz="2100" b="1" dirty="0" smtClean="0"/>
              <a:t>Biology-Received pilot funding for Bio-Math collaboration (ECO-IMPACTS); NSF, DIJ, Texas Parks &amp; Wildlife</a:t>
            </a:r>
          </a:p>
          <a:p>
            <a:r>
              <a:rPr lang="en-US" sz="2100" b="1" dirty="0" smtClean="0"/>
              <a:t>Chemistry-Continued Army funding of Dr. </a:t>
            </a:r>
            <a:r>
              <a:rPr lang="en-US" sz="2100" b="1" dirty="0" smtClean="0"/>
              <a:t>Petrikovics </a:t>
            </a:r>
            <a:r>
              <a:rPr lang="en-US" sz="2100" b="1" dirty="0" smtClean="0"/>
              <a:t>on cyanide antidotes; continued Welch Foundation funding</a:t>
            </a:r>
          </a:p>
          <a:p>
            <a:r>
              <a:rPr lang="en-US" sz="2100" b="1" dirty="0" smtClean="0"/>
              <a:t>Geology-Dr. Acton bringing NSF grant to SHSU</a:t>
            </a:r>
          </a:p>
          <a:p>
            <a:pPr marL="285750" lvl="1"/>
            <a:r>
              <a:rPr lang="en-US" sz="2100" b="1" dirty="0" smtClean="0"/>
              <a:t>Math and Statistics-continued with second year of summer REU in Hawaii </a:t>
            </a:r>
            <a:r>
              <a:rPr lang="en-US" sz="2100" b="1" dirty="0"/>
              <a:t>; Received notification of funding for NSF REU for 3 years beginning 2014 (Dr. Chapman, PI)</a:t>
            </a:r>
          </a:p>
          <a:p>
            <a:r>
              <a:rPr lang="en-US" sz="2100" b="1" dirty="0" smtClean="0"/>
              <a:t>Physics-Dr. David Pooley and Joel Walker both received grants for research and collaboration;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19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21575" y="5476875"/>
            <a:ext cx="1482725" cy="850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87F9E40-98B5-4C1E-B910-9B356E679249}" type="slidenum">
              <a:rPr lang="en-US" sz="2400">
                <a:solidFill>
                  <a:prstClr val="black"/>
                </a:solidFill>
                <a:latin typeface="Georgia" pitchFamily="-123" charset="0"/>
                <a:ea typeface="ＭＳ Ｐゴシック" pitchFamily="-123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2400">
              <a:solidFill>
                <a:prstClr val="black"/>
              </a:solidFill>
              <a:latin typeface="Georgia" pitchFamily="-123" charset="0"/>
              <a:ea typeface="ＭＳ Ｐゴシック" pitchFamily="-123" charset="-128"/>
            </a:endParaRP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521575" y="5476875"/>
            <a:ext cx="1482725" cy="850900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02742F-B5EC-4503-B162-8D2FF4969C7F}" type="slidenum">
              <a:rPr lang="en-US" sz="820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  <a:latin typeface="Impact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8200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  <a:latin typeface="Impact" pitchFamily="34" charset="0"/>
            </a:endParaRPr>
          </a:p>
        </p:txBody>
      </p:sp>
      <p:pic>
        <p:nvPicPr>
          <p:cNvPr id="5123" name="Picture 75" descr="Template_SM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1763" y="131763"/>
            <a:ext cx="88122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ahoma" pitchFamily="-123" charset="0"/>
                <a:ea typeface="ＭＳ Ｐゴシック" pitchFamily="-123" charset="-128"/>
              </a:rPr>
              <a:t>ASSET: Astronomy Summer School of East Texas</a:t>
            </a:r>
            <a:endParaRPr lang="en-US" dirty="0">
              <a:solidFill>
                <a:prstClr val="black"/>
              </a:solidFill>
              <a:latin typeface="Tahoma" pitchFamily="-123" charset="0"/>
              <a:ea typeface="ＭＳ Ｐゴシック" pitchFamily="-123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Tahoma" pitchFamily="-123" charset="0"/>
                <a:ea typeface="ＭＳ Ｐゴシック" pitchFamily="-123" charset="-128"/>
              </a:rPr>
              <a:t>15 July – 26 July 2013</a:t>
            </a:r>
            <a:endParaRPr lang="en-US" dirty="0">
              <a:solidFill>
                <a:prstClr val="black"/>
              </a:solidFill>
              <a:latin typeface="Tahoma" pitchFamily="-123" charset="0"/>
              <a:ea typeface="ＭＳ Ｐゴシック" pitchFamily="-12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4537"/>
            <a:ext cx="3711284" cy="2783463"/>
          </a:xfrm>
          <a:prstGeom prst="rect">
            <a:avLst/>
          </a:prstGeom>
        </p:spPr>
      </p:pic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311944" y="965994"/>
            <a:ext cx="8521699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Verdana" pitchFamily="-123" charset="0"/>
                <a:ea typeface="ＭＳ Ｐゴシック" pitchFamily="-123" charset="-128"/>
              </a:rPr>
              <a:t>Eleven secondary science educators </a:t>
            </a:r>
            <a:r>
              <a:rPr lang="en-US" sz="1400" dirty="0">
                <a:solidFill>
                  <a:prstClr val="black"/>
                </a:solidFill>
                <a:latin typeface="Verdana" pitchFamily="-123" charset="0"/>
                <a:ea typeface="ＭＳ Ｐゴシック" pitchFamily="-123" charset="-128"/>
              </a:rPr>
              <a:t>(2 pre-service teachers and 9 teachers hailing from four school districts in </a:t>
            </a:r>
            <a:r>
              <a:rPr lang="en-US" sz="1400" dirty="0" smtClean="0">
                <a:solidFill>
                  <a:prstClr val="black"/>
                </a:solidFill>
                <a:latin typeface="Verdana" pitchFamily="-123" charset="0"/>
                <a:ea typeface="ＭＳ Ｐゴシック" pitchFamily="-123" charset="-128"/>
              </a:rPr>
              <a:t>Texas) gathered at Sam Houston State University for ASSET this summer. Since virtually every science class from grades 6-12 incorporates some unit on astronomy, and because science literacy is flagging in the East Texas region, the Co-I’s provided a 2-week astronomy immersion class for regional teachers, employing research-based astronomy education techniques and NASA mission data. Teachers assumed the role of students, exploring for themselves how to approach astronomical questions from the ground up. The </a:t>
            </a:r>
            <a:r>
              <a:rPr lang="en-US" sz="1400" smtClean="0">
                <a:solidFill>
                  <a:prstClr val="black"/>
                </a:solidFill>
                <a:latin typeface="Verdana" pitchFamily="-123" charset="0"/>
                <a:ea typeface="ＭＳ Ｐゴシック" pitchFamily="-123" charset="-128"/>
              </a:rPr>
              <a:t>participants visited </a:t>
            </a:r>
            <a:r>
              <a:rPr lang="en-US" sz="1400" dirty="0">
                <a:solidFill>
                  <a:prstClr val="black"/>
                </a:solidFill>
                <a:latin typeface="Verdana" pitchFamily="-123" charset="0"/>
                <a:ea typeface="ＭＳ Ｐゴシック" pitchFamily="-123" charset="-128"/>
              </a:rPr>
              <a:t>NASA’s Johnson Space </a:t>
            </a:r>
            <a:r>
              <a:rPr lang="en-US" sz="1400" dirty="0" smtClean="0">
                <a:solidFill>
                  <a:prstClr val="black"/>
                </a:solidFill>
                <a:latin typeface="Verdana" pitchFamily="-123" charset="0"/>
                <a:ea typeface="ＭＳ Ｐゴシック" pitchFamily="-123" charset="-128"/>
              </a:rPr>
              <a:t>Center and Space Center Houston, where they also spent time at the NASA Educator Resource Center. The culminating event was a day of team presentations where they test-drove their own activities for the group.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Verdana" pitchFamily="-123" charset="0"/>
              <a:ea typeface="ＭＳ Ｐゴシック" pitchFamily="-123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Verdana" pitchFamily="-123" charset="0"/>
                <a:ea typeface="ＭＳ Ｐゴシック" pitchFamily="-123" charset="-128"/>
              </a:rPr>
              <a:t>The investigators plan to follow up with the participants, administering pre- and post-content and science attitude surveys to their students, to find out whether the immersion in astronomy will have a measurable effect on their students. </a:t>
            </a:r>
            <a:endParaRPr lang="en-US" sz="2400" dirty="0">
              <a:solidFill>
                <a:prstClr val="black"/>
              </a:solidFill>
              <a:latin typeface="Tahoma" pitchFamily="-123" charset="0"/>
              <a:ea typeface="ＭＳ Ｐゴシック" pitchFamily="-123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500" y="6400800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Georgia" pitchFamily="-123" charset="0"/>
                <a:ea typeface="ＭＳ Ｐゴシック" pitchFamily="-123" charset="-128"/>
              </a:rPr>
              <a:t>THE HUMAN ORRERY</a:t>
            </a:r>
            <a:endParaRPr lang="en-US" dirty="0">
              <a:solidFill>
                <a:prstClr val="black"/>
              </a:solidFill>
              <a:latin typeface="Georgia" pitchFamily="-123" charset="0"/>
              <a:ea typeface="ＭＳ Ｐゴシック" pitchFamily="-123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37" y="4019550"/>
            <a:ext cx="3784600" cy="2838450"/>
          </a:xfrm>
          <a:prstGeom prst="rect">
            <a:avLst/>
          </a:prstGeom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6319837" y="5948323"/>
            <a:ext cx="282416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Verdana" pitchFamily="-123" charset="0"/>
                <a:ea typeface="ＭＳ Ｐゴシック" pitchFamily="-123" charset="-128"/>
              </a:rPr>
              <a:t>C. Renee James (phy_crj@shsu.edu)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Verdana" pitchFamily="-123" charset="0"/>
                <a:ea typeface="ＭＳ Ｐゴシック" pitchFamily="-123" charset="-128"/>
              </a:rPr>
              <a:t>Scott T. Miller (stm009@shsu.edu)</a:t>
            </a:r>
            <a:endParaRPr lang="en-US" sz="2400" dirty="0">
              <a:solidFill>
                <a:prstClr val="black"/>
              </a:solidFill>
              <a:latin typeface="Tahoma" pitchFamily="-123" charset="0"/>
              <a:ea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9259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826"/>
            <a:ext cx="529936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67" y="152400"/>
            <a:ext cx="33020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44" y="2895600"/>
            <a:ext cx="36652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053"/>
            <a:ext cx="7789480" cy="100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0"/>
            <a:ext cx="8610600" cy="6553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sz="3400" b="1" dirty="0" smtClean="0"/>
              <a:t>Dr. Renee James is Chair of Faculty Senate 2013-2014</a:t>
            </a:r>
          </a:p>
          <a:p>
            <a:pPr lvl="0"/>
            <a:r>
              <a:rPr lang="en-US" sz="3400" b="1" dirty="0"/>
              <a:t>Rick White continues to work as a DAAD Research Ambassador </a:t>
            </a:r>
            <a:endParaRPr lang="en-US" sz="3400" b="1" dirty="0" smtClean="0"/>
          </a:p>
          <a:p>
            <a:pPr lvl="0"/>
            <a:r>
              <a:rPr lang="en-US" sz="3400" b="1" dirty="0" smtClean="0"/>
              <a:t>Linda </a:t>
            </a:r>
            <a:r>
              <a:rPr lang="en-US" sz="3400" b="1" dirty="0"/>
              <a:t>Zientek was awarded the Southwest Educational Research Association (SERA) Extended Service Award in </a:t>
            </a:r>
            <a:r>
              <a:rPr lang="en-US" sz="3400" b="1" dirty="0" smtClean="0"/>
              <a:t>February</a:t>
            </a:r>
          </a:p>
          <a:p>
            <a:pPr lvl="0"/>
            <a:r>
              <a:rPr lang="en-US" sz="3400" b="1" dirty="0"/>
              <a:t>Bill Jasper is President (2011-2012) and Past President (2012 - 2013) of Southwest Educational Research Association (SERA), a regional organization associated with the national American Educational Research Association (AERA</a:t>
            </a:r>
            <a:r>
              <a:rPr lang="en-US" sz="3400" b="1" dirty="0" smtClean="0"/>
              <a:t>)</a:t>
            </a:r>
            <a:r>
              <a:rPr lang="en-US" sz="3400" b="1" dirty="0"/>
              <a:t> </a:t>
            </a:r>
            <a:endParaRPr lang="en-US" sz="3400" b="1" dirty="0" smtClean="0"/>
          </a:p>
          <a:p>
            <a:r>
              <a:rPr lang="en-US" sz="3400" b="1" dirty="0"/>
              <a:t>Dusty Jones was elected as president of the Association of Mathematics Teacher Educators - Texas Affiliate (AMTE-TX</a:t>
            </a:r>
            <a:r>
              <a:rPr lang="en-US" sz="3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15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6554867" cy="1524000"/>
          </a:xfrm>
        </p:spPr>
        <p:txBody>
          <a:bodyPr/>
          <a:lstStyle/>
          <a:p>
            <a:r>
              <a:rPr lang="en-US" dirty="0" smtClean="0"/>
              <a:t>Editorships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7924800" cy="55626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Dr. Don </a:t>
            </a:r>
            <a:r>
              <a:rPr lang="en-US" sz="2400" b="1" dirty="0"/>
              <a:t>Albert </a:t>
            </a:r>
            <a:r>
              <a:rPr lang="en-US" sz="2400" b="1" dirty="0" smtClean="0"/>
              <a:t>of Geography and Geology serves as </a:t>
            </a:r>
            <a:r>
              <a:rPr lang="en-US" sz="2400" b="1" dirty="0"/>
              <a:t>editor of the </a:t>
            </a:r>
            <a:r>
              <a:rPr lang="en-US" sz="2400" b="1" i="1" dirty="0"/>
              <a:t>International Journal of Applied Geospatial </a:t>
            </a:r>
            <a:r>
              <a:rPr lang="en-US" sz="2400" b="1" i="1" dirty="0" smtClean="0"/>
              <a:t>Research</a:t>
            </a:r>
            <a:endParaRPr lang="en-US" sz="2400" b="1" dirty="0"/>
          </a:p>
          <a:p>
            <a:r>
              <a:rPr lang="en-US" sz="2400" b="1" dirty="0" smtClean="0"/>
              <a:t>Dr. Scott Chapman of Math and Statistics is editor of The </a:t>
            </a:r>
            <a:r>
              <a:rPr lang="en-US" sz="2400" b="1" i="1" dirty="0"/>
              <a:t>American Mathematical Monthly</a:t>
            </a:r>
            <a:r>
              <a:rPr lang="en-US" sz="2400" b="1" dirty="0"/>
              <a:t>, the premier journal of the Mathematical Association of </a:t>
            </a:r>
            <a:r>
              <a:rPr lang="en-US" sz="2400" b="1" dirty="0" smtClean="0"/>
              <a:t>America </a:t>
            </a:r>
            <a:r>
              <a:rPr lang="en-US" sz="2400" b="1" dirty="0"/>
              <a:t> </a:t>
            </a:r>
            <a:endParaRPr lang="en-US" sz="2400" b="1" dirty="0" smtClean="0"/>
          </a:p>
          <a:p>
            <a:r>
              <a:rPr lang="en-US" sz="2400" b="1" dirty="0" smtClean="0"/>
              <a:t>Dr</a:t>
            </a:r>
            <a:r>
              <a:rPr lang="en-US" sz="2400" b="1" dirty="0"/>
              <a:t>. Stanley F. Kelley of Agricultural and Industrial Sciences serves as Associate Editor – </a:t>
            </a:r>
            <a:r>
              <a:rPr lang="en-US" sz="2400" b="1" i="1" dirty="0"/>
              <a:t>Texas Journal of Natural Resources</a:t>
            </a:r>
          </a:p>
          <a:p>
            <a:pPr lvl="0"/>
            <a:r>
              <a:rPr lang="en-US" sz="2400" b="1" dirty="0"/>
              <a:t>Dr. Kyle Stutts of Agricultural and Industrial Sciences serves as Associate Editor – </a:t>
            </a:r>
            <a:r>
              <a:rPr lang="en-US" sz="2400" b="1" i="1" dirty="0"/>
              <a:t>Journal of North American Colleges and Teachers of Agriculture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1899"/>
            <a:ext cx="6402468" cy="23198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International </a:t>
            </a:r>
            <a:br>
              <a:rPr lang="en-US" sz="3600" dirty="0" smtClean="0"/>
            </a:br>
            <a:r>
              <a:rPr lang="en-US" sz="3600" dirty="0" smtClean="0"/>
              <a:t>Activities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6091766"/>
            <a:ext cx="8002667" cy="153246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Chris Randle (Biology) and Dean Pascarella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display propaganda on the Great Wall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17" y="-18861"/>
            <a:ext cx="4088081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487" y="3587233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Tom Chasteen (Chemistry) </a:t>
            </a:r>
          </a:p>
          <a:p>
            <a:r>
              <a:rPr lang="en-US" b="1" dirty="0" smtClean="0"/>
              <a:t>and colleagues in </a:t>
            </a:r>
            <a:r>
              <a:rPr lang="en-US" b="1" dirty="0" smtClean="0"/>
              <a:t>Antarctica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25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32702"/>
            <a:ext cx="6554867" cy="1524000"/>
          </a:xfrm>
        </p:spPr>
        <p:txBody>
          <a:bodyPr/>
          <a:lstStyle/>
          <a:p>
            <a:r>
              <a:rPr lang="en-US" dirty="0" smtClean="0"/>
              <a:t>Increased International Opportunities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09" y="828347"/>
            <a:ext cx="4282597" cy="3211948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93642"/>
            <a:ext cx="3949700" cy="3246653"/>
          </a:xfrm>
        </p:spPr>
      </p:pic>
      <p:sp>
        <p:nvSpPr>
          <p:cNvPr id="6" name="Rectangle 5"/>
          <p:cNvSpPr/>
          <p:nvPr/>
        </p:nvSpPr>
        <p:spPr>
          <a:xfrm>
            <a:off x="533400" y="4191000"/>
            <a:ext cx="412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Dr. Choudhary and officials from Patna University, India sign MOU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2362" y="4172634"/>
            <a:ext cx="412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Dean Pascarella visits </a:t>
            </a:r>
            <a:r>
              <a:rPr lang="en-US" dirty="0" err="1" smtClean="0"/>
              <a:t>Jinggangshan</a:t>
            </a:r>
            <a:r>
              <a:rPr lang="en-US" dirty="0" smtClean="0"/>
              <a:t> University,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0"/>
            <a:ext cx="6554867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College of Science Excellence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610600" cy="5410200"/>
          </a:xfrm>
        </p:spPr>
        <p:txBody>
          <a:bodyPr>
            <a:normAutofit/>
          </a:bodyPr>
          <a:lstStyle/>
          <a:p>
            <a:r>
              <a:rPr lang="en-US" sz="2200" b="1" dirty="0"/>
              <a:t>Graduate Student Excellence in Research -- </a:t>
            </a:r>
            <a:r>
              <a:rPr lang="en-US" sz="2200" b="1" dirty="0" err="1"/>
              <a:t>Deepthika</a:t>
            </a:r>
            <a:r>
              <a:rPr lang="en-US" sz="2200" b="1" dirty="0"/>
              <a:t> De Silva (Chemistry</a:t>
            </a:r>
            <a:r>
              <a:rPr lang="en-US" sz="2200" b="1" dirty="0" smtClean="0"/>
              <a:t>)</a:t>
            </a:r>
            <a:endParaRPr lang="en-US" sz="2200" b="1" dirty="0"/>
          </a:p>
          <a:p>
            <a:r>
              <a:rPr lang="en-US" sz="2200" b="1" dirty="0"/>
              <a:t>Student Excellence in Teaching -- Jesse Herring (</a:t>
            </a:r>
            <a:r>
              <a:rPr lang="en-US" sz="2200" b="1" dirty="0" smtClean="0"/>
              <a:t>Mathematics and Statistics)</a:t>
            </a:r>
            <a:r>
              <a:rPr lang="en-US" sz="2200" b="1" dirty="0"/>
              <a:t> </a:t>
            </a:r>
          </a:p>
          <a:p>
            <a:r>
              <a:rPr lang="en-US" sz="2200" b="1" dirty="0"/>
              <a:t>Adjunct Faculty Excellence in Teaching -- </a:t>
            </a:r>
            <a:r>
              <a:rPr lang="en-US" sz="2200" b="1" dirty="0" smtClean="0"/>
              <a:t>Cheri </a:t>
            </a:r>
            <a:r>
              <a:rPr lang="en-US" sz="2200" b="1" dirty="0" err="1"/>
              <a:t>Hudgeons</a:t>
            </a:r>
            <a:r>
              <a:rPr lang="en-US" sz="2200" b="1" dirty="0"/>
              <a:t> (</a:t>
            </a:r>
            <a:r>
              <a:rPr lang="en-US" sz="2200" b="1" dirty="0" smtClean="0"/>
              <a:t>Mathematics and Statistics)</a:t>
            </a:r>
            <a:r>
              <a:rPr lang="en-US" sz="2200" b="1" dirty="0"/>
              <a:t> </a:t>
            </a:r>
          </a:p>
          <a:p>
            <a:r>
              <a:rPr lang="en-US" sz="2200" b="1" dirty="0"/>
              <a:t>Faculty Excellence in Research -- Ilona Petrikovics (Chemistry</a:t>
            </a:r>
            <a:r>
              <a:rPr lang="en-US" sz="2200" b="1" dirty="0" smtClean="0"/>
              <a:t>)</a:t>
            </a:r>
            <a:r>
              <a:rPr lang="en-US" sz="2200" b="1" dirty="0"/>
              <a:t> </a:t>
            </a:r>
          </a:p>
          <a:p>
            <a:r>
              <a:rPr lang="en-US" sz="2200" b="1" dirty="0"/>
              <a:t>Faculty Excellence in Service -- Doug Ullrich (</a:t>
            </a:r>
            <a:r>
              <a:rPr lang="en-US" sz="2200" b="1" dirty="0" smtClean="0"/>
              <a:t>Agricultural and Industrial Sciences)</a:t>
            </a:r>
            <a:r>
              <a:rPr lang="en-US" sz="2200" b="1" dirty="0"/>
              <a:t> </a:t>
            </a:r>
          </a:p>
          <a:p>
            <a:r>
              <a:rPr lang="en-US" sz="2200" b="1" dirty="0"/>
              <a:t>Faculty Excellence in Teaching -- Mary </a:t>
            </a:r>
            <a:r>
              <a:rPr lang="en-US" sz="2200" b="1" dirty="0" err="1"/>
              <a:t>Swarthout</a:t>
            </a:r>
            <a:r>
              <a:rPr lang="en-US" sz="2200" b="1" dirty="0"/>
              <a:t> (</a:t>
            </a:r>
            <a:r>
              <a:rPr lang="en-US" sz="2200" b="1" dirty="0" smtClean="0"/>
              <a:t>Mathematics and Statistics)</a:t>
            </a: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32702"/>
            <a:ext cx="8628462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Faculty and students FROM COS were in Latin America, Africa, Europe, Asia, and </a:t>
            </a:r>
            <a:r>
              <a:rPr lang="en-US" dirty="0" smtClean="0"/>
              <a:t>Antarctica </a:t>
            </a:r>
            <a:r>
              <a:rPr lang="en-US" dirty="0" smtClean="0"/>
              <a:t>last year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62361" y="4139365"/>
            <a:ext cx="412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Dr. </a:t>
            </a:r>
            <a:r>
              <a:rPr lang="en-US" dirty="0" smtClean="0"/>
              <a:t>Pascarella visits Beijing Mining and Technology University, China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139365"/>
            <a:ext cx="412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Dr. </a:t>
            </a:r>
            <a:r>
              <a:rPr lang="en-US" dirty="0" smtClean="0"/>
              <a:t>Gaillard takes Biology course to Costa Rica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61" y="685801"/>
            <a:ext cx="4270901" cy="3203176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7" y="685801"/>
            <a:ext cx="4283073" cy="3212305"/>
          </a:xfrm>
        </p:spPr>
      </p:pic>
    </p:spTree>
    <p:extLst>
      <p:ext uri="{BB962C8B-B14F-4D97-AF65-F5344CB8AC3E}">
        <p14:creationId xmlns:p14="http://schemas.microsoft.com/office/powerpoint/2010/main" val="776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Goals for 2012-2013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1200"/>
            <a:ext cx="7162800" cy="1524000"/>
          </a:xfrm>
        </p:spPr>
        <p:txBody>
          <a:bodyPr/>
          <a:lstStyle/>
          <a:p>
            <a:r>
              <a:rPr lang="en-US" dirty="0" smtClean="0"/>
              <a:t>Review of FY13 Goals for 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400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Increase Online Core Offerings</a:t>
            </a:r>
          </a:p>
          <a:p>
            <a:pPr marL="914400" lvl="1" indent="-514350"/>
            <a:r>
              <a:rPr lang="en-US" sz="2400" b="1" dirty="0" smtClean="0"/>
              <a:t>Developed additional online courses in Agriculture, Biology, Computer Science, Geography, and Math </a:t>
            </a:r>
          </a:p>
          <a:p>
            <a:r>
              <a:rPr lang="en-US" sz="2400" b="1" dirty="0" smtClean="0"/>
              <a:t>Expansion of Woodlands Center Courses/Programs</a:t>
            </a:r>
          </a:p>
          <a:p>
            <a:pPr marL="914400" lvl="1" indent="-514350"/>
            <a:r>
              <a:rPr lang="en-US" sz="2400" b="1" dirty="0" smtClean="0"/>
              <a:t>Chairs met in fall 2012 to tour facility and examine space potential ; Identified possible programs in CS and GIS</a:t>
            </a:r>
          </a:p>
          <a:p>
            <a:r>
              <a:rPr lang="en-US" sz="2400" b="1" dirty="0" smtClean="0"/>
              <a:t>Accreditation of Academic Programs</a:t>
            </a:r>
          </a:p>
          <a:p>
            <a:pPr marL="914400" lvl="1" indent="-514350"/>
            <a:r>
              <a:rPr lang="en-US" sz="2400" b="1" dirty="0" smtClean="0"/>
              <a:t>CS reaccredited to Fall 2015</a:t>
            </a:r>
          </a:p>
          <a:p>
            <a:pPr marL="914400" lvl="1" indent="-514350"/>
            <a:r>
              <a:rPr lang="en-US" sz="2400" b="1" dirty="0" smtClean="0"/>
              <a:t>Nursing received 5-year accreditation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2442"/>
            <a:ext cx="9067800" cy="6324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Grow graduate program enrollment and programs</a:t>
            </a:r>
          </a:p>
          <a:p>
            <a:pPr marL="914400" lvl="1" indent="-514350"/>
            <a:r>
              <a:rPr lang="en-US" sz="3200" b="1" dirty="0" smtClean="0"/>
              <a:t>Increased enrollment in Chemistry and Computer Science</a:t>
            </a:r>
          </a:p>
          <a:p>
            <a:pPr marL="914400" lvl="1" indent="-514350"/>
            <a:r>
              <a:rPr lang="en-US" sz="3200" b="1" dirty="0" smtClean="0"/>
              <a:t>Graduate program in Agriculture had successful review session</a:t>
            </a:r>
          </a:p>
          <a:p>
            <a:pPr marL="914400" lvl="1" indent="-514350"/>
            <a:r>
              <a:rPr lang="en-US" sz="3200" b="1" dirty="0" smtClean="0"/>
              <a:t>Math increasing TA’s in lieu of pool faculty for some courses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638800"/>
            <a:ext cx="6554867" cy="1524000"/>
          </a:xfrm>
        </p:spPr>
        <p:txBody>
          <a:bodyPr/>
          <a:lstStyle/>
          <a:p>
            <a:r>
              <a:rPr lang="en-US" dirty="0" smtClean="0"/>
              <a:t>Review of FY13 Goals for 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776" y="76200"/>
            <a:ext cx="9067800" cy="6324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Plan for needed infrastructure</a:t>
            </a:r>
          </a:p>
          <a:p>
            <a:pPr marL="914400" lvl="1" indent="-514350"/>
            <a:r>
              <a:rPr lang="en-US" sz="2800" b="1" dirty="0" smtClean="0"/>
              <a:t>Programming for new Engineering Technology/Agriculture Building underway</a:t>
            </a:r>
          </a:p>
          <a:p>
            <a:pPr marL="914400" lvl="1" indent="-514350"/>
            <a:r>
              <a:rPr lang="en-US" sz="2800" b="1" dirty="0" smtClean="0"/>
              <a:t>Most of the Biology Natural History Collections moved to TRIES (SHSU Nat. Hist. Museum)</a:t>
            </a:r>
          </a:p>
          <a:p>
            <a:pPr marL="914400" lvl="1" indent="-514350"/>
            <a:r>
              <a:rPr lang="en-US" sz="2800" b="1" dirty="0" smtClean="0"/>
              <a:t>New $1.5 Million Vivarium (Animal Care Facility) approved and in bid</a:t>
            </a:r>
          </a:p>
          <a:p>
            <a:pPr marL="914400" lvl="1" indent="-514350"/>
            <a:r>
              <a:rPr lang="en-US" sz="2800" b="1" dirty="0" smtClean="0"/>
              <a:t>Old Animal Care Facility to be used for Geology student and faculty research labs (pending)</a:t>
            </a:r>
          </a:p>
          <a:p>
            <a:pPr marL="914400" lvl="1" indent="-514350"/>
            <a:r>
              <a:rPr lang="en-US" sz="2800" b="1" dirty="0" smtClean="0"/>
              <a:t>Moore Supply Building to be used for Geology Core Facility (undergoing renovation)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638800"/>
            <a:ext cx="7772400" cy="1524000"/>
          </a:xfrm>
        </p:spPr>
        <p:txBody>
          <a:bodyPr/>
          <a:lstStyle/>
          <a:p>
            <a:r>
              <a:rPr lang="en-US" dirty="0" smtClean="0"/>
              <a:t>Review of FY13 Goals for 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86400"/>
            <a:ext cx="8153400" cy="1524000"/>
          </a:xfrm>
        </p:spPr>
        <p:txBody>
          <a:bodyPr/>
          <a:lstStyle/>
          <a:p>
            <a:r>
              <a:rPr lang="en-US" dirty="0" smtClean="0"/>
              <a:t>Review of FY13 Goals for 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Promote Undergraduate Research</a:t>
            </a:r>
          </a:p>
          <a:p>
            <a:pPr marL="857250" lvl="1" indent="-457200"/>
            <a:r>
              <a:rPr lang="en-US" sz="2800" b="1" dirty="0" smtClean="0"/>
              <a:t>Launched College URG program</a:t>
            </a:r>
          </a:p>
          <a:p>
            <a:r>
              <a:rPr lang="en-US" sz="2800" b="1" dirty="0" smtClean="0"/>
              <a:t>Develop a College Promotion and Tenure Committee</a:t>
            </a:r>
          </a:p>
          <a:p>
            <a:pPr marL="914400" lvl="1" indent="-514350"/>
            <a:r>
              <a:rPr lang="en-US" sz="2800" b="1" dirty="0" smtClean="0"/>
              <a:t>Committee reviewed and recommended to retain existing structure</a:t>
            </a:r>
          </a:p>
          <a:p>
            <a:pPr marL="914400" lvl="1" indent="-514350"/>
            <a:r>
              <a:rPr lang="en-US" sz="2800" b="1" dirty="0" smtClean="0"/>
              <a:t>Enhanced emphasis on detailed departmental and chair review annually of all probationary faculty</a:t>
            </a:r>
          </a:p>
          <a:p>
            <a:r>
              <a:rPr lang="en-US" sz="2800" b="1" dirty="0" smtClean="0"/>
              <a:t>Recognize Faculty and Graduate Student Excellence</a:t>
            </a:r>
          </a:p>
          <a:p>
            <a:pPr marL="914400" lvl="1" indent="-514350"/>
            <a:r>
              <a:rPr lang="en-US" sz="2800" b="1" dirty="0" smtClean="0"/>
              <a:t>Launched Awards program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86400"/>
            <a:ext cx="8610600" cy="1524000"/>
          </a:xfrm>
        </p:spPr>
        <p:txBody>
          <a:bodyPr/>
          <a:lstStyle/>
          <a:p>
            <a:r>
              <a:rPr lang="en-US" dirty="0"/>
              <a:t>Review of FY13 Goals for 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b="1" dirty="0"/>
              <a:t>Support External Grant Preparation </a:t>
            </a:r>
            <a:r>
              <a:rPr lang="en-US" sz="2400" b="1" dirty="0" smtClean="0"/>
              <a:t>and Research in </a:t>
            </a:r>
            <a:r>
              <a:rPr lang="en-US" sz="2400" b="1" dirty="0"/>
              <a:t>COS</a:t>
            </a:r>
          </a:p>
          <a:p>
            <a:pPr marL="914400" lvl="1" indent="-514350"/>
            <a:r>
              <a:rPr lang="en-US" sz="2400" b="1" dirty="0"/>
              <a:t>Provided </a:t>
            </a:r>
            <a:r>
              <a:rPr lang="en-US" sz="2400" b="1" dirty="0" smtClean="0"/>
              <a:t>supplemental funding </a:t>
            </a:r>
            <a:r>
              <a:rPr lang="en-US" sz="2400" b="1" dirty="0"/>
              <a:t>for Pilot Grant (</a:t>
            </a:r>
            <a:r>
              <a:rPr lang="en-US" sz="2400" b="1" dirty="0" smtClean="0"/>
              <a:t>Eco-</a:t>
            </a:r>
            <a:r>
              <a:rPr lang="en-US" sz="2400" b="1" dirty="0" err="1" smtClean="0"/>
              <a:t>Impacs</a:t>
            </a:r>
            <a:r>
              <a:rPr lang="en-US" sz="2400" b="1" dirty="0" smtClean="0"/>
              <a:t>) </a:t>
            </a:r>
          </a:p>
          <a:p>
            <a:pPr marL="914400" lvl="1" indent="-514350"/>
            <a:r>
              <a:rPr lang="en-US" sz="2400" b="1" dirty="0" smtClean="0"/>
              <a:t>Provided start-up funds for new faculty</a:t>
            </a:r>
          </a:p>
          <a:p>
            <a:pPr marL="914400" lvl="1" indent="-514350"/>
            <a:r>
              <a:rPr lang="en-US" sz="2400" b="1" dirty="0" smtClean="0"/>
              <a:t>Provided research funds for grant-active faculty</a:t>
            </a:r>
            <a:endParaRPr lang="en-US" sz="2400" b="1" dirty="0"/>
          </a:p>
          <a:p>
            <a:r>
              <a:rPr lang="en-US" sz="2400" b="1" dirty="0"/>
              <a:t>Create a mission/vision for </a:t>
            </a:r>
            <a:r>
              <a:rPr lang="en-US" sz="2400" b="1" dirty="0" smtClean="0"/>
              <a:t>COS</a:t>
            </a:r>
          </a:p>
          <a:p>
            <a:pPr lvl="1"/>
            <a:r>
              <a:rPr lang="en-US" sz="2400" b="1" dirty="0"/>
              <a:t>Faculty developed Mission and Vision Statements (on COS website)</a:t>
            </a:r>
            <a:endParaRPr lang="en-US" sz="2400" b="1" dirty="0" smtClean="0"/>
          </a:p>
          <a:p>
            <a:r>
              <a:rPr lang="en-US" sz="2400" b="1" dirty="0" smtClean="0"/>
              <a:t>Promote </a:t>
            </a:r>
            <a:r>
              <a:rPr lang="en-US" sz="2400" b="1" dirty="0"/>
              <a:t>COS </a:t>
            </a:r>
            <a:r>
              <a:rPr lang="en-US" sz="2400" b="1" dirty="0" smtClean="0"/>
              <a:t>accomplishments </a:t>
            </a:r>
            <a:r>
              <a:rPr lang="en-US" sz="2400" b="1" dirty="0"/>
              <a:t>internally and externally</a:t>
            </a:r>
          </a:p>
          <a:p>
            <a:pPr lvl="1"/>
            <a:r>
              <a:rPr lang="en-US" sz="2400" b="1" dirty="0" smtClean="0"/>
              <a:t>Faculty </a:t>
            </a:r>
            <a:r>
              <a:rPr lang="en-US" sz="2400" b="1" dirty="0"/>
              <a:t>and students featured prominently in Heritage Magazine and SHSU </a:t>
            </a:r>
            <a:r>
              <a:rPr lang="en-US" sz="2400" b="1" dirty="0" smtClean="0"/>
              <a:t>websites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77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6554867" cy="1524000"/>
          </a:xfrm>
        </p:spPr>
        <p:txBody>
          <a:bodyPr/>
          <a:lstStyle/>
          <a:p>
            <a:r>
              <a:rPr lang="en-US" dirty="0" smtClean="0"/>
              <a:t>Priorities for 2013-2014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441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Develop strategic plans for managing growth in classes required in the core and for Health Sciences students</a:t>
            </a:r>
          </a:p>
          <a:p>
            <a:r>
              <a:rPr lang="en-US" sz="2800" b="1" dirty="0" smtClean="0"/>
              <a:t>Review existing space allocation in Lee Drain and Farrington to accommodate needed lab space for teaching and research</a:t>
            </a:r>
          </a:p>
          <a:p>
            <a:pPr lvl="1"/>
            <a:r>
              <a:rPr lang="en-US" sz="2800" b="1" dirty="0" smtClean="0"/>
              <a:t>Obtain funding for renovation of teaching labs</a:t>
            </a:r>
          </a:p>
          <a:p>
            <a:r>
              <a:rPr lang="en-US" sz="2800" b="1" dirty="0" smtClean="0"/>
              <a:t>Review possibility of reviving the Environmental Science program as a true interdisciplinary degree from BS to PhD</a:t>
            </a:r>
          </a:p>
        </p:txBody>
      </p:sp>
    </p:spTree>
    <p:extLst>
      <p:ext uri="{BB962C8B-B14F-4D97-AF65-F5344CB8AC3E}">
        <p14:creationId xmlns:p14="http://schemas.microsoft.com/office/powerpoint/2010/main" val="30867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6554867" cy="1524000"/>
          </a:xfrm>
        </p:spPr>
        <p:txBody>
          <a:bodyPr/>
          <a:lstStyle/>
          <a:p>
            <a:r>
              <a:rPr lang="en-US" dirty="0" smtClean="0"/>
              <a:t>Priorities for 2013-2014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56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Examine cross-cutting research strengths to identify areas for enhanced research and programmatic growth</a:t>
            </a:r>
          </a:p>
          <a:p>
            <a:r>
              <a:rPr lang="en-US" sz="2800" b="1" dirty="0" smtClean="0"/>
              <a:t>Enhance international collaborations with Chinese and Indian universities and in Costa Rica with UNIBE Health Sciences University</a:t>
            </a:r>
          </a:p>
          <a:p>
            <a:r>
              <a:rPr lang="en-US" sz="2800" b="1" dirty="0" smtClean="0"/>
              <a:t>Prepare for full core implementation in fall 2014</a:t>
            </a:r>
          </a:p>
          <a:p>
            <a:r>
              <a:rPr lang="en-US" sz="2800" b="1" dirty="0" smtClean="0"/>
              <a:t>Work with advancement to develop funding proposals for facilities, faculty, and student support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22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year!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458200" cy="376767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Please provide your input into all of these areas through your departmental meetings, faculty senate representatives, and other venues</a:t>
            </a:r>
          </a:p>
          <a:p>
            <a:r>
              <a:rPr lang="en-US" sz="3200" b="1" dirty="0" smtClean="0"/>
              <a:t>I will be visiting with each department during the year to discuss how we can improve teaching and scholarship within the COS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10200"/>
            <a:ext cx="6554867" cy="1524000"/>
          </a:xfrm>
        </p:spPr>
        <p:txBody>
          <a:bodyPr/>
          <a:lstStyle/>
          <a:p>
            <a:r>
              <a:rPr lang="en-US" dirty="0" smtClean="0"/>
              <a:t>Faculty Tenure and Promotions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Tenure and Promotion to Associate Professor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Kyle Stutts (Agricultural and Industrial Sciences)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Lei Chen (Computer Science)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Joseph Hill (Geography and Geology)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Linda Zientek (Mathematics and Statistics)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Luis Garcia (Mathematics and Statistics)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Joel Walker (Physics)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Promotion to Professor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Marcy Beverly (Agricultural and Industrial Sciences)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Dwayne Pavelock (Agricultural and Industrial Sciences)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Melinda Holt (Mathematics and Statistics)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133600" y="1371600"/>
            <a:ext cx="5257800" cy="1066800"/>
          </a:xfrm>
          <a:prstGeom prst="wedgeEllipseCallout">
            <a:avLst>
              <a:gd name="adj1" fmla="val -52578"/>
              <a:gd name="adj2" fmla="val 51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Eat ‘</a:t>
            </a:r>
            <a:r>
              <a:rPr lang="en-US" dirty="0" err="1" smtClean="0"/>
              <a:t>em</a:t>
            </a:r>
            <a:r>
              <a:rPr lang="en-US" dirty="0" smtClean="0"/>
              <a:t> Up, Kats!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9281"/>
            <a:ext cx="6554867" cy="1524000"/>
          </a:xfrm>
        </p:spPr>
        <p:txBody>
          <a:bodyPr/>
          <a:lstStyle/>
          <a:p>
            <a:r>
              <a:rPr lang="en-US" dirty="0" smtClean="0"/>
              <a:t>Dean’s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763000" cy="5943600"/>
          </a:xfrm>
        </p:spPr>
        <p:txBody>
          <a:bodyPr>
            <a:normAutofit fontScale="55000" lnSpcReduction="20000"/>
          </a:bodyPr>
          <a:lstStyle/>
          <a:p>
            <a:r>
              <a:rPr lang="en-US" sz="5900" b="1" dirty="0" smtClean="0"/>
              <a:t>Dean-Dr. John Pascarella</a:t>
            </a:r>
          </a:p>
          <a:p>
            <a:r>
              <a:rPr lang="en-US" sz="5900" b="1" dirty="0" smtClean="0"/>
              <a:t>Associate Dean of Curriculum and Assessment-Dr. Marcus Gillespie</a:t>
            </a:r>
          </a:p>
          <a:p>
            <a:r>
              <a:rPr lang="en-US" sz="5900" b="1" dirty="0" smtClean="0"/>
              <a:t>Associate Dean of Research and Graduate Programs-Dr. Anne Gaillard</a:t>
            </a:r>
          </a:p>
          <a:p>
            <a:r>
              <a:rPr lang="en-US" sz="5900" b="1" dirty="0" smtClean="0"/>
              <a:t>Assistant to the Dean-Tammy Gray</a:t>
            </a:r>
          </a:p>
          <a:p>
            <a:r>
              <a:rPr lang="en-US" sz="5900" b="1" dirty="0" smtClean="0"/>
              <a:t>Senior Administrative Assistant-Rhonda Baxter</a:t>
            </a:r>
          </a:p>
          <a:p>
            <a:r>
              <a:rPr lang="en-US" sz="5900" b="1" dirty="0" smtClean="0"/>
              <a:t>Administrative Assistant-Shellie Armstrong</a:t>
            </a:r>
          </a:p>
          <a:p>
            <a:r>
              <a:rPr lang="en-US" sz="5900" b="1" dirty="0" smtClean="0"/>
              <a:t>Staff Assistant- </a:t>
            </a:r>
            <a:r>
              <a:rPr lang="en-US" sz="5900" b="1" i="1" dirty="0" smtClean="0"/>
              <a:t>Susan Floyd (NEW)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742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62600"/>
            <a:ext cx="6554867" cy="1524000"/>
          </a:xfrm>
        </p:spPr>
        <p:txBody>
          <a:bodyPr/>
          <a:lstStyle/>
          <a:p>
            <a:r>
              <a:rPr lang="en-US" dirty="0" smtClean="0"/>
              <a:t>Organizational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620000" cy="510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Effective Sept. 1, Department of Nursing becomes the School of Nursing and moves from College of Sciences to new College of Health Sciences (Dean Michael Lacourse)</a:t>
            </a:r>
          </a:p>
          <a:p>
            <a:r>
              <a:rPr lang="en-US" sz="2800" b="1" dirty="0" smtClean="0"/>
              <a:t>Medical and Allied Health Programs (MAHP) also moves to new College of Health Sciences</a:t>
            </a:r>
          </a:p>
          <a:p>
            <a:r>
              <a:rPr lang="en-US" sz="2800" b="1" dirty="0" smtClean="0"/>
              <a:t>College of Health Sciences Dean’s Office and MAHP on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floor of LDB across from COS Dean’s Office</a:t>
            </a:r>
          </a:p>
        </p:txBody>
      </p:sp>
    </p:spTree>
    <p:extLst>
      <p:ext uri="{BB962C8B-B14F-4D97-AF65-F5344CB8AC3E}">
        <p14:creationId xmlns:p14="http://schemas.microsoft.com/office/powerpoint/2010/main" val="30266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Faculty and Staff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467600" cy="5410200"/>
          </a:xfrm>
        </p:spPr>
        <p:txBody>
          <a:bodyPr>
            <a:normAutofit/>
          </a:bodyPr>
          <a:lstStyle/>
          <a:p>
            <a:r>
              <a:rPr lang="en-US" sz="2800" b="1" dirty="0"/>
              <a:t>New DELTA </a:t>
            </a:r>
            <a:r>
              <a:rPr lang="en-US" sz="2800" b="1" dirty="0" smtClean="0"/>
              <a:t>COS Instructional </a:t>
            </a:r>
            <a:r>
              <a:rPr lang="en-US" sz="2800" b="1" dirty="0"/>
              <a:t>Design </a:t>
            </a:r>
            <a:r>
              <a:rPr lang="en-US" sz="2800" b="1" dirty="0" smtClean="0"/>
              <a:t>Specialist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	 (LDB </a:t>
            </a:r>
            <a:r>
              <a:rPr lang="en-US" sz="2800" b="1" dirty="0" err="1"/>
              <a:t>Rm</a:t>
            </a:r>
            <a:r>
              <a:rPr lang="en-US" sz="2800" b="1" dirty="0"/>
              <a:t> 145</a:t>
            </a:r>
            <a:r>
              <a:rPr lang="en-US" sz="2800" b="1" dirty="0" smtClean="0"/>
              <a:t>)-M. Kathy Chisum</a:t>
            </a:r>
          </a:p>
          <a:p>
            <a:r>
              <a:rPr lang="en-US" sz="2800" b="1" dirty="0" smtClean="0"/>
              <a:t>New DELTA COS Web </a:t>
            </a:r>
            <a:r>
              <a:rPr lang="en-US" sz="2800" b="1" dirty="0"/>
              <a:t>Content Specialist-John Holder </a:t>
            </a:r>
            <a:r>
              <a:rPr lang="en-US" sz="2800" b="1" dirty="0" smtClean="0"/>
              <a:t>	(</a:t>
            </a:r>
            <a:r>
              <a:rPr lang="en-US" sz="2800" b="1" u="sng" dirty="0">
                <a:hlinkClick r:id="rId3"/>
              </a:rPr>
              <a:t>jmholder@shsu.edu</a:t>
            </a:r>
            <a:r>
              <a:rPr lang="en-US" sz="2800" b="1" dirty="0"/>
              <a:t>)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62600"/>
            <a:ext cx="6554867" cy="1524000"/>
          </a:xfrm>
        </p:spPr>
        <p:txBody>
          <a:bodyPr/>
          <a:lstStyle/>
          <a:p>
            <a:r>
              <a:rPr lang="en-US" dirty="0" smtClean="0"/>
              <a:t>Legislative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-152400"/>
            <a:ext cx="8305800" cy="5867400"/>
          </a:xfrm>
        </p:spPr>
        <p:txBody>
          <a:bodyPr>
            <a:normAutofit/>
          </a:bodyPr>
          <a:lstStyle/>
          <a:p>
            <a:pPr marL="285750" lvl="1"/>
            <a:r>
              <a:rPr lang="en-US" sz="2800" b="1" dirty="0"/>
              <a:t>THECB </a:t>
            </a:r>
            <a:r>
              <a:rPr lang="en-US" sz="2800" b="1" dirty="0" smtClean="0"/>
              <a:t>(Texas Higher Education Coordinating Board) lost </a:t>
            </a:r>
            <a:r>
              <a:rPr lang="en-US" sz="2800" b="1" dirty="0"/>
              <a:t>power to close programs due to low </a:t>
            </a:r>
            <a:r>
              <a:rPr lang="en-US" sz="2800" b="1" dirty="0" smtClean="0"/>
              <a:t>numbers; can still make a recommendation to Board of Regents to close programs</a:t>
            </a:r>
          </a:p>
          <a:p>
            <a:pPr marL="285750" lvl="1"/>
            <a:r>
              <a:rPr lang="en-US" sz="2800" b="1" dirty="0" smtClean="0"/>
              <a:t>No TRB (Tuition Revenue Bonds) were approved for any state university system; Biology/Nursing </a:t>
            </a:r>
            <a:r>
              <a:rPr lang="en-US" sz="2800" b="1" dirty="0"/>
              <a:t>building not approved by Texas </a:t>
            </a:r>
            <a:r>
              <a:rPr lang="en-US" sz="2800" b="1" dirty="0" smtClean="0"/>
              <a:t>Legislature-will continue to use existing facilities for at least 4-5 years</a:t>
            </a:r>
          </a:p>
          <a:p>
            <a:pPr marL="0" lvl="1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and Teaching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EarthNuggetTemp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1990</TotalTime>
  <Words>1877</Words>
  <Application>Microsoft Office PowerPoint</Application>
  <PresentationFormat>On-screen Show (4:3)</PresentationFormat>
  <Paragraphs>353</Paragraphs>
  <Slides>40</Slides>
  <Notes>40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ＭＳ Ｐゴシック</vt:lpstr>
      <vt:lpstr>Arial</vt:lpstr>
      <vt:lpstr>Calibri</vt:lpstr>
      <vt:lpstr>Century Gothic</vt:lpstr>
      <vt:lpstr>Georgia</vt:lpstr>
      <vt:lpstr>Goudy Old Style</vt:lpstr>
      <vt:lpstr>Impact</vt:lpstr>
      <vt:lpstr>Tahoma</vt:lpstr>
      <vt:lpstr>Verdana</vt:lpstr>
      <vt:lpstr>Wingdings 3</vt:lpstr>
      <vt:lpstr>Slice</vt:lpstr>
      <vt:lpstr>EarthNuggetTemp</vt:lpstr>
      <vt:lpstr>College of Sciences</vt:lpstr>
      <vt:lpstr>Overview </vt:lpstr>
      <vt:lpstr>College of Science Excellence Awards</vt:lpstr>
      <vt:lpstr>Faculty Tenure and Promotions</vt:lpstr>
      <vt:lpstr>Dean’s Office</vt:lpstr>
      <vt:lpstr>Organizational Changes</vt:lpstr>
      <vt:lpstr>New Faculty and Staff Introductions</vt:lpstr>
      <vt:lpstr>Legislative impact</vt:lpstr>
      <vt:lpstr>Enrollment and Teaching</vt:lpstr>
      <vt:lpstr>In 2013 Largest College by Majors at SHSU Data as of 8/27/2013</vt:lpstr>
      <vt:lpstr>PowerPoint Presentation</vt:lpstr>
      <vt:lpstr>Credit Hours</vt:lpstr>
      <vt:lpstr>College of Science Graduates</vt:lpstr>
      <vt:lpstr>Teaching </vt:lpstr>
      <vt:lpstr>Teaching </vt:lpstr>
      <vt:lpstr>Teaching </vt:lpstr>
      <vt:lpstr>Research and scholarship </vt:lpstr>
      <vt:lpstr>Faculty Research Grant: 4 out of the 10 awards were to COS </vt:lpstr>
      <vt:lpstr>Enhancement Research Grants: 6 out of the 10 awards were to COS </vt:lpstr>
      <vt:lpstr>External Funding Applications, Awards and Active Grants (9/1/12-8/31/13)</vt:lpstr>
      <vt:lpstr>Selected Awards and Active Grants  2012-2013</vt:lpstr>
      <vt:lpstr>PowerPoint Presentation</vt:lpstr>
      <vt:lpstr>PowerPoint Presentation</vt:lpstr>
      <vt:lpstr>PowerPoint Presentation</vt:lpstr>
      <vt:lpstr>SERVICE</vt:lpstr>
      <vt:lpstr>PowerPoint Presentation</vt:lpstr>
      <vt:lpstr>Editorships</vt:lpstr>
      <vt:lpstr>International  Activities</vt:lpstr>
      <vt:lpstr>Increased International Opportunities</vt:lpstr>
      <vt:lpstr>Faculty and students FROM COS were in Latin America, Africa, Europe, Asia, and Antarctica last year</vt:lpstr>
      <vt:lpstr>Review of Goals for 2012-2013</vt:lpstr>
      <vt:lpstr>Review of FY13 Goals for COS</vt:lpstr>
      <vt:lpstr>Review of FY13 Goals for COS</vt:lpstr>
      <vt:lpstr>Review of FY13 Goals for COS</vt:lpstr>
      <vt:lpstr>Review of FY13 Goals for COS</vt:lpstr>
      <vt:lpstr>Review of FY13 Goals for COS</vt:lpstr>
      <vt:lpstr>Priorities for 2013-2014</vt:lpstr>
      <vt:lpstr>Priorities for 2013-2014</vt:lpstr>
      <vt:lpstr>Have a great year!</vt:lpstr>
      <vt:lpstr>PowerPoint Presentation</vt:lpstr>
    </vt:vector>
  </TitlesOfParts>
  <Company>Sam Houston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Sciences</dc:title>
  <dc:creator>Pascarella, John</dc:creator>
  <cp:lastModifiedBy>Pascarella, John</cp:lastModifiedBy>
  <cp:revision>198</cp:revision>
  <cp:lastPrinted>2013-08-27T13:25:01Z</cp:lastPrinted>
  <dcterms:created xsi:type="dcterms:W3CDTF">2012-08-26T18:06:29Z</dcterms:created>
  <dcterms:modified xsi:type="dcterms:W3CDTF">2013-09-04T19:17:30Z</dcterms:modified>
</cp:coreProperties>
</file>